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94" r:id="rId5"/>
    <p:sldMasterId id="2147483813" r:id="rId6"/>
  </p:sldMasterIdLst>
  <p:notesMasterIdLst>
    <p:notesMasterId r:id="rId45"/>
  </p:notesMasterIdLst>
  <p:sldIdLst>
    <p:sldId id="256" r:id="rId7"/>
    <p:sldId id="556" r:id="rId8"/>
    <p:sldId id="693" r:id="rId9"/>
    <p:sldId id="703" r:id="rId10"/>
    <p:sldId id="695" r:id="rId11"/>
    <p:sldId id="696" r:id="rId12"/>
    <p:sldId id="697" r:id="rId13"/>
    <p:sldId id="698" r:id="rId14"/>
    <p:sldId id="699" r:id="rId15"/>
    <p:sldId id="700" r:id="rId16"/>
    <p:sldId id="701" r:id="rId17"/>
    <p:sldId id="702" r:id="rId18"/>
    <p:sldId id="606" r:id="rId19"/>
    <p:sldId id="678" r:id="rId20"/>
    <p:sldId id="608" r:id="rId21"/>
    <p:sldId id="609" r:id="rId22"/>
    <p:sldId id="610" r:id="rId23"/>
    <p:sldId id="611" r:id="rId24"/>
    <p:sldId id="612" r:id="rId25"/>
    <p:sldId id="613" r:id="rId26"/>
    <p:sldId id="614" r:id="rId27"/>
    <p:sldId id="615" r:id="rId28"/>
    <p:sldId id="616" r:id="rId29"/>
    <p:sldId id="617" r:id="rId30"/>
    <p:sldId id="694" r:id="rId31"/>
    <p:sldId id="621" r:id="rId32"/>
    <p:sldId id="629" r:id="rId33"/>
    <p:sldId id="630" r:id="rId34"/>
    <p:sldId id="683" r:id="rId35"/>
    <p:sldId id="682" r:id="rId36"/>
    <p:sldId id="661" r:id="rId37"/>
    <p:sldId id="662" r:id="rId38"/>
    <p:sldId id="663" r:id="rId39"/>
    <p:sldId id="664" r:id="rId40"/>
    <p:sldId id="665" r:id="rId41"/>
    <p:sldId id="687" r:id="rId42"/>
    <p:sldId id="674" r:id="rId43"/>
    <p:sldId id="605" r:id="rId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693"/>
            <p14:sldId id="703"/>
          </p14:sldIdLst>
        </p14:section>
        <p14:section name="SQL" id="{58682F00-8079-4ACE-9A2B-7AB2130D1F7D}">
          <p14:sldIdLst>
            <p14:sldId id="695"/>
            <p14:sldId id="696"/>
            <p14:sldId id="697"/>
            <p14:sldId id="698"/>
            <p14:sldId id="699"/>
            <p14:sldId id="700"/>
            <p14:sldId id="701"/>
            <p14:sldId id="702"/>
          </p14:sldIdLst>
        </p14:section>
        <p14:section name="Content" id="{31F9149E-C170-4E61-8C32-78FBFFDAEC9C}">
          <p14:sldIdLst>
            <p14:sldId id="606"/>
            <p14:sldId id="678"/>
            <p14:sldId id="608"/>
            <p14:sldId id="609"/>
            <p14:sldId id="610"/>
            <p14:sldId id="611"/>
            <p14:sldId id="612"/>
            <p14:sldId id="613"/>
            <p14:sldId id="614"/>
            <p14:sldId id="615"/>
            <p14:sldId id="616"/>
            <p14:sldId id="617"/>
            <p14:sldId id="694"/>
            <p14:sldId id="621"/>
            <p14:sldId id="629"/>
            <p14:sldId id="630"/>
            <p14:sldId id="683"/>
            <p14:sldId id="682"/>
            <p14:sldId id="661"/>
            <p14:sldId id="662"/>
            <p14:sldId id="663"/>
            <p14:sldId id="664"/>
            <p14:sldId id="665"/>
            <p14:sldId id="687"/>
            <p14:sldId id="674"/>
          </p14:sldIdLst>
        </p14:section>
        <p14:section name="Exit" id="{26D33BE0-B19C-465D-8801-1598009CC099}">
          <p14:sldIdLst>
            <p14:sldId id="6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007DDA"/>
    <a:srgbClr val="0971BA"/>
    <a:srgbClr val="343434"/>
    <a:srgbClr val="19396C"/>
    <a:srgbClr val="081C23"/>
    <a:srgbClr val="F15A29"/>
    <a:srgbClr val="92D050"/>
    <a:srgbClr val="AC75D5"/>
    <a:srgbClr val="7F49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62471" autoAdjust="0"/>
  </p:normalViewPr>
  <p:slideViewPr>
    <p:cSldViewPr snapToGrid="0">
      <p:cViewPr varScale="1">
        <p:scale>
          <a:sx n="72" d="100"/>
          <a:sy n="72" d="100"/>
        </p:scale>
        <p:origin x="2070" y="7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msdn.microsoft.com/en-us/library/dd179467.aspx" TargetMode="External"/><Relationship Id="rId4" Type="http://schemas.openxmlformats.org/officeDocument/2006/relationships/hyperlink" Target="http://msdn.microsoft.com/en-us/library/dd135726.aspx"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msdn.microsoft.com/en-us/library/dd179451.aspx"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msdn.microsoft.com/en-us/library/ee691975.aspx"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msdn.microsoft.com/en-us/library/dd179440.aspx"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msdn.microsoft.com/en-us/library/ee691975.aspx" TargetMode="External"/><Relationship Id="rId4" Type="http://schemas.openxmlformats.org/officeDocument/2006/relationships/hyperlink" Target="http://msdn.microsoft.com/en-us/library/dd179451.aspx"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65863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975584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Preparation material: </a:t>
            </a:r>
            <a:r>
              <a:rPr lang="en-US" sz="1200" dirty="0" smtClean="0">
                <a:solidFill>
                  <a:srgbClr val="FFFFFF"/>
                </a:solidFill>
              </a:rPr>
              <a:t>“Microsoft Azure Storage: A Highly Available Cloud Storage Service with Strong Consistency”,  ACM Symposium on Operating System Principals (SOSP), Oct. 2011 </a:t>
            </a:r>
            <a:r>
              <a:rPr lang="en-US" dirty="0" smtClean="0"/>
              <a:t>http://blogs.msdn.com/b/windowsazurestorage/archive/2011/11/20/windows-azure-storage-a-highly-available-cloud-storage-service-with-strong-consistency.aspx</a:t>
            </a:r>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159249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sz="1200" b="0" i="0" u="none" strike="noStrike" kern="1200" baseline="0" dirty="0" smtClean="0">
                <a:solidFill>
                  <a:schemeClr val="tx1"/>
                </a:solidFill>
                <a:latin typeface="Segoe UI Light" pitchFamily="34" charset="0"/>
                <a:ea typeface="+mn-ea"/>
                <a:cs typeface="+mn-cs"/>
              </a:rPr>
              <a:t>A BLOB (binary large object) is a datatype that can store binary data. Blobs are typically images, audio or other multimedia objects, though sometimes binary executable code is stored as a blob.</a:t>
            </a:r>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Storing</a:t>
            </a:r>
            <a:r>
              <a:rPr lang="sv-SE" baseline="0" dirty="0" smtClean="0"/>
              <a:t> files in the Cloud is perhaps the most fundamental of jobs. In Azure Storage you can store both individual files and VHD drives used to back harddisks on Virtual Machines.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742075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Notes:</a:t>
            </a:r>
          </a:p>
          <a:p>
            <a:r>
              <a:rPr lang="en-NZ" sz="1200" kern="1200" dirty="0" smtClean="0">
                <a:solidFill>
                  <a:schemeClr val="tx1"/>
                </a:solidFill>
                <a:effectLst/>
                <a:latin typeface="+mn-lt"/>
                <a:ea typeface="+mn-ea"/>
                <a:cs typeface="+mn-cs"/>
              </a:rPr>
              <a:t>Page blobs - think of it as disk - Random access blob - 1TB</a:t>
            </a:r>
          </a:p>
          <a:p>
            <a:r>
              <a:rPr lang="en-NZ" sz="1200" kern="1200" dirty="0" smtClean="0">
                <a:solidFill>
                  <a:schemeClr val="tx1"/>
                </a:solidFill>
                <a:effectLst/>
                <a:latin typeface="+mn-lt"/>
                <a:ea typeface="+mn-ea"/>
                <a:cs typeface="+mn-cs"/>
              </a:rPr>
              <a:t>Blob blobs - cheaper - any type of data - 200GB</a:t>
            </a:r>
          </a:p>
          <a:p>
            <a:endParaRPr lang="en-US" b="0" dirty="0" smtClean="0"/>
          </a:p>
          <a:p>
            <a:endParaRPr lang="en-US" b="1" dirty="0" smtClean="0"/>
          </a:p>
          <a:p>
            <a:r>
              <a:rPr lang="en-US" b="1" dirty="0" smtClean="0"/>
              <a:t>Slide Objective</a:t>
            </a:r>
          </a:p>
          <a:p>
            <a:r>
              <a:rPr lang="en-US" b="0" dirty="0" smtClean="0"/>
              <a:t>Understand that there are two</a:t>
            </a:r>
            <a:r>
              <a:rPr lang="en-US" b="0" baseline="0" dirty="0" smtClean="0"/>
              <a:t> </a:t>
            </a:r>
            <a:r>
              <a:rPr lang="en-US" b="0" dirty="0" smtClean="0"/>
              <a:t>blob types</a:t>
            </a:r>
          </a:p>
          <a:p>
            <a:endParaRPr lang="en-US" b="0" dirty="0" smtClean="0"/>
          </a:p>
          <a:p>
            <a:endParaRPr lang="en-US" b="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36938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block</a:t>
            </a:r>
            <a:r>
              <a:rPr lang="en-US" b="0" baseline="0" dirty="0" smtClean="0"/>
              <a:t> </a:t>
            </a:r>
            <a:r>
              <a:rPr lang="en-US" b="0" dirty="0" smtClean="0"/>
              <a:t>blob</a:t>
            </a:r>
          </a:p>
          <a:p>
            <a:endParaRPr lang="en-US" b="0" dirty="0" smtClean="0"/>
          </a:p>
          <a:p>
            <a:r>
              <a:rPr lang="en-US" b="1" dirty="0" smtClean="0"/>
              <a:t>Speaker Notes</a:t>
            </a:r>
          </a:p>
          <a:p>
            <a:endParaRPr lang="en-US" dirty="0" smtClean="0"/>
          </a:p>
          <a:p>
            <a:pPr marL="171450" indent="-171450">
              <a:buFont typeface="Arial" pitchFamily="34" charset="0"/>
              <a:buChar char="•"/>
            </a:pPr>
            <a:r>
              <a:rPr lang="en-NZ" dirty="0" smtClean="0"/>
              <a:t>Block blobs are comprised of blocks, each of which is identified by a block ID. </a:t>
            </a:r>
          </a:p>
          <a:p>
            <a:pPr marL="171450" indent="-171450">
              <a:buFont typeface="Arial" pitchFamily="34" charset="0"/>
              <a:buChar char="•"/>
            </a:pPr>
            <a:r>
              <a:rPr lang="en-NZ" dirty="0" smtClean="0"/>
              <a:t>You create or modify a block blob by uploading a set of blocks and committing them by their block IDs. </a:t>
            </a:r>
          </a:p>
          <a:p>
            <a:pPr marL="384431" lvl="1" indent="-171450">
              <a:buFont typeface="Arial" pitchFamily="34" charset="0"/>
              <a:buChar char="•"/>
            </a:pPr>
            <a:r>
              <a:rPr lang="en-NZ" dirty="0" smtClean="0"/>
              <a:t>If you are uploading a block blob that is no more than 64 MB in size, you can also upload it in its entirety with a single </a:t>
            </a:r>
            <a:r>
              <a:rPr lang="en-NZ" dirty="0" smtClean="0">
                <a:hlinkClick r:id="rId3"/>
              </a:rPr>
              <a:t>Put Blob</a:t>
            </a:r>
            <a:r>
              <a:rPr lang="en-NZ" dirty="0" smtClean="0"/>
              <a:t> operation.</a:t>
            </a:r>
          </a:p>
          <a:p>
            <a:pPr marL="171450" indent="-171450">
              <a:buFont typeface="Arial" pitchFamily="34" charset="0"/>
              <a:buChar char="•"/>
            </a:pPr>
            <a:r>
              <a:rPr lang="en-NZ" dirty="0" smtClean="0"/>
              <a:t>When you upload a block to Microsoft Azure using the </a:t>
            </a:r>
            <a:r>
              <a:rPr lang="en-NZ" dirty="0" smtClean="0">
                <a:hlinkClick r:id="rId4"/>
              </a:rPr>
              <a:t>Put Block</a:t>
            </a:r>
            <a:r>
              <a:rPr lang="en-NZ" dirty="0" smtClean="0"/>
              <a:t> operation, it is associated with the specified block blob, but it does not become part of the blob until you call the </a:t>
            </a:r>
            <a:r>
              <a:rPr lang="en-NZ" dirty="0" smtClean="0">
                <a:hlinkClick r:id="rId5"/>
              </a:rPr>
              <a:t>Put Block List</a:t>
            </a:r>
            <a:r>
              <a:rPr lang="en-NZ" dirty="0" smtClean="0"/>
              <a:t> operation and include the block's ID. </a:t>
            </a:r>
          </a:p>
          <a:p>
            <a:pPr marL="384431" lvl="1" indent="-171450">
              <a:buFont typeface="Arial" pitchFamily="34" charset="0"/>
              <a:buChar char="•"/>
            </a:pPr>
            <a:r>
              <a:rPr lang="en-NZ" dirty="0" smtClean="0"/>
              <a:t>The block remains in an uncommitted state until it is specifically committed. Writing to a block blob is thus always a two-step process.</a:t>
            </a:r>
          </a:p>
          <a:p>
            <a:pPr marL="171450" indent="-171450">
              <a:buFont typeface="Arial" pitchFamily="34" charset="0"/>
              <a:buChar char="•"/>
            </a:pPr>
            <a:r>
              <a:rPr lang="en-NZ" dirty="0" smtClean="0"/>
              <a:t>Each block can be a maximum of 4 MB in size. The maximum size for a block blob in version 2009-09-19 is 200 GB, or up to 50,000 blocks.</a:t>
            </a:r>
          </a:p>
          <a:p>
            <a:pPr marL="0" indent="0">
              <a:buFont typeface="Arial" pitchFamily="34" charset="0"/>
              <a:buNone/>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612514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page blob</a:t>
            </a:r>
          </a:p>
          <a:p>
            <a:endParaRPr lang="en-US" b="0" dirty="0" smtClean="0"/>
          </a:p>
          <a:p>
            <a:r>
              <a:rPr lang="en-US" b="1" dirty="0" smtClean="0"/>
              <a:t>Speaker Notes</a:t>
            </a:r>
          </a:p>
          <a:p>
            <a:pPr marL="0" indent="0">
              <a:buFont typeface="Arial" pitchFamily="34" charset="0"/>
              <a:buNone/>
            </a:pPr>
            <a:endParaRPr lang="en-NZ" baseline="0" dirty="0" smtClean="0"/>
          </a:p>
          <a:p>
            <a:pPr marL="171450" indent="-171450">
              <a:buFont typeface="Arial" pitchFamily="34" charset="0"/>
              <a:buChar char="•"/>
            </a:pPr>
            <a:r>
              <a:rPr lang="en-NZ" dirty="0" smtClean="0"/>
              <a:t>Page blobs are a collection of pages. </a:t>
            </a:r>
          </a:p>
          <a:p>
            <a:pPr marL="384431" lvl="1" indent="-171450">
              <a:buFont typeface="Arial" pitchFamily="34" charset="0"/>
              <a:buChar char="•"/>
            </a:pPr>
            <a:r>
              <a:rPr lang="en-NZ" dirty="0" smtClean="0"/>
              <a:t>A page is a range of data that is identified by its offset from the start of the blob. </a:t>
            </a:r>
          </a:p>
          <a:p>
            <a:pPr marL="171450" indent="-171450">
              <a:buFont typeface="Arial" pitchFamily="34" charset="0"/>
              <a:buChar char="•"/>
            </a:pPr>
            <a:r>
              <a:rPr lang="en-NZ" dirty="0" smtClean="0"/>
              <a:t>To create a page blob, you initialize the page blob by calling </a:t>
            </a:r>
            <a:r>
              <a:rPr lang="en-NZ" dirty="0" smtClean="0">
                <a:hlinkClick r:id="rId3"/>
              </a:rPr>
              <a:t>Put Blob</a:t>
            </a:r>
            <a:r>
              <a:rPr lang="en-NZ" dirty="0" smtClean="0"/>
              <a:t> and specifying its maximum size. </a:t>
            </a:r>
          </a:p>
          <a:p>
            <a:pPr marL="171450" indent="-171450">
              <a:buFont typeface="Arial" pitchFamily="34" charset="0"/>
              <a:buChar char="•"/>
            </a:pPr>
            <a:r>
              <a:rPr lang="en-NZ" dirty="0" smtClean="0"/>
              <a:t>To add content to or update a page blob, you call the </a:t>
            </a:r>
            <a:r>
              <a:rPr lang="en-NZ" dirty="0" smtClean="0">
                <a:hlinkClick r:id="rId4"/>
              </a:rPr>
              <a:t>Put Page</a:t>
            </a:r>
            <a:r>
              <a:rPr lang="en-NZ" dirty="0" smtClean="0"/>
              <a:t> operation to modify a page or range of pages by specifying an offset and range. All pages must align 512-byte page boundaries.</a:t>
            </a:r>
          </a:p>
          <a:p>
            <a:pPr marL="384431" lvl="1" indent="-171450">
              <a:buFont typeface="Arial" pitchFamily="34" charset="0"/>
              <a:buChar char="•"/>
            </a:pPr>
            <a:r>
              <a:rPr lang="en-NZ" dirty="0" smtClean="0"/>
              <a:t>Unlike writes to block blobs, writes to page blobs happen in-place and are immediately committed to the blob.</a:t>
            </a:r>
          </a:p>
          <a:p>
            <a:pPr marL="171450" indent="-171450">
              <a:buFont typeface="Arial" pitchFamily="34" charset="0"/>
              <a:buChar char="•"/>
            </a:pPr>
            <a:r>
              <a:rPr lang="en-NZ" dirty="0" smtClean="0"/>
              <a:t>The maximum size for a page blob is 1 TB. </a:t>
            </a:r>
          </a:p>
          <a:p>
            <a:pPr marL="384431" lvl="1" indent="-171450">
              <a:buFont typeface="Arial" pitchFamily="34" charset="0"/>
              <a:buChar char="•"/>
            </a:pPr>
            <a:r>
              <a:rPr lang="en-NZ" dirty="0" smtClean="0"/>
              <a:t>A page written to a page blob may be up to 1 TB in size</a:t>
            </a:r>
            <a:r>
              <a:rPr lang="en-NZ" baseline="0" dirty="0" smtClean="0"/>
              <a:t> but will typically be much smaller</a:t>
            </a:r>
            <a:endParaRPr lang="en-NZ" dirty="0" smtClean="0"/>
          </a:p>
          <a:p>
            <a:pPr marL="171450" indent="-171450">
              <a:buFont typeface="Arial" pitchFamily="34" charset="0"/>
              <a:buChar char="•"/>
            </a:pPr>
            <a:endParaRPr lang="en-US" baseline="0" dirty="0" smtClean="0"/>
          </a:p>
          <a:p>
            <a:r>
              <a:rPr lang="en-US" b="1" baseline="0" dirty="0" smtClean="0"/>
              <a:t>Notes</a:t>
            </a:r>
          </a:p>
          <a:p>
            <a:r>
              <a:rPr lang="en-US" dirty="0" smtClean="0"/>
              <a:t>http://msdn.microsoft.com/en-us/library/dd135734.aspx</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8838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pPr marL="171450" indent="-171450">
              <a:buFont typeface="Arial" pitchFamily="34" charset="0"/>
              <a:buChar char="•"/>
            </a:pPr>
            <a:r>
              <a:rPr lang="en-NZ" dirty="0" smtClean="0"/>
              <a:t>The Blob service provides storage for entities, such as binary files and text files. </a:t>
            </a:r>
          </a:p>
          <a:p>
            <a:pPr marL="171450" indent="-171450">
              <a:buFont typeface="Arial" pitchFamily="34" charset="0"/>
              <a:buChar char="•"/>
            </a:pPr>
            <a:r>
              <a:rPr lang="en-NZ" dirty="0" smtClean="0"/>
              <a:t>The REST API for the Blob service exposes two resources: </a:t>
            </a:r>
          </a:p>
          <a:p>
            <a:pPr marL="384431" lvl="1" indent="-171450">
              <a:buFont typeface="Arial" pitchFamily="34" charset="0"/>
              <a:buChar char="•"/>
            </a:pPr>
            <a:r>
              <a:rPr lang="en-NZ" dirty="0" smtClean="0"/>
              <a:t>Containers </a:t>
            </a:r>
          </a:p>
          <a:p>
            <a:pPr marL="384431" lvl="1" indent="-171450">
              <a:buFont typeface="Arial" pitchFamily="34" charset="0"/>
              <a:buChar char="•"/>
            </a:pPr>
            <a:r>
              <a:rPr lang="en-NZ" dirty="0" smtClean="0"/>
              <a:t>Blobs. </a:t>
            </a:r>
          </a:p>
          <a:p>
            <a:pPr marL="384431" lvl="1" indent="-171450">
              <a:buFont typeface="Arial" pitchFamily="34" charset="0"/>
              <a:buChar char="•"/>
            </a:pPr>
            <a:r>
              <a:rPr lang="en-NZ" dirty="0" smtClean="0"/>
              <a:t>A container is a set of blobs; every blob must belong to a container. </a:t>
            </a:r>
          </a:p>
          <a:p>
            <a:pPr marL="171450" lvl="0" indent="-171450">
              <a:buFont typeface="Arial" pitchFamily="34" charset="0"/>
              <a:buChar char="•"/>
            </a:pPr>
            <a:r>
              <a:rPr lang="en-NZ" dirty="0" smtClean="0"/>
              <a:t>The Blob service defines two types of blobs:</a:t>
            </a:r>
          </a:p>
          <a:p>
            <a:pPr marL="384431" lvl="1" indent="-171450">
              <a:buFont typeface="Arial" pitchFamily="34" charset="0"/>
              <a:buChar char="•"/>
            </a:pPr>
            <a:r>
              <a:rPr lang="en-NZ" dirty="0" smtClean="0"/>
              <a:t>Block blobs, which are optimized for streaming. </a:t>
            </a:r>
          </a:p>
          <a:p>
            <a:pPr marL="384431" lvl="1" indent="-171450">
              <a:buFont typeface="Arial" pitchFamily="34" charset="0"/>
              <a:buChar char="•"/>
            </a:pPr>
            <a:r>
              <a:rPr lang="en-NZ" dirty="0" smtClean="0"/>
              <a:t>Page blobs, which are optimized for random read/write operations and which provide the ability to write to a range of bytes in a blob.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Blobs can be read by calling the </a:t>
            </a:r>
            <a:r>
              <a:rPr lang="en-NZ" dirty="0" smtClean="0">
                <a:hlinkClick r:id="rId3"/>
              </a:rPr>
              <a:t>Get Blob</a:t>
            </a:r>
            <a:r>
              <a:rPr lang="en-NZ" dirty="0" smtClean="0"/>
              <a:t> operation. A client may read the entire blob, or an arbitrary range of bytes. </a:t>
            </a:r>
          </a:p>
          <a:p>
            <a:pPr marL="171450" lvl="0" indent="-171450">
              <a:buFont typeface="Arial" pitchFamily="34" charset="0"/>
              <a:buChar char="•"/>
            </a:pPr>
            <a:endParaRPr lang="en-NZ" dirty="0" smtClean="0"/>
          </a:p>
          <a:p>
            <a:pPr marL="171450" lvl="0" indent="-171450">
              <a:buFont typeface="Arial" pitchFamily="34" charset="0"/>
              <a:buChar char="•"/>
            </a:pPr>
            <a:r>
              <a:rPr lang="en-NZ" dirty="0" smtClean="0"/>
              <a:t>Block blobs less than or equal to 64 MB in size can be uploaded by calling the </a:t>
            </a:r>
            <a:r>
              <a:rPr lang="en-NZ" dirty="0" smtClean="0">
                <a:hlinkClick r:id="rId4"/>
              </a:rPr>
              <a:t>Put Blob</a:t>
            </a:r>
            <a:r>
              <a:rPr lang="en-NZ" dirty="0" smtClean="0"/>
              <a:t> operation. </a:t>
            </a:r>
          </a:p>
          <a:p>
            <a:pPr marL="171450" lvl="0" indent="-171450">
              <a:buFont typeface="Arial" pitchFamily="34" charset="0"/>
              <a:buChar char="•"/>
            </a:pPr>
            <a:r>
              <a:rPr lang="en-NZ" dirty="0" smtClean="0"/>
              <a:t>Block blobs larger than 64 MB must be uploaded as a set of blocks, each of which must be less than or equal to 4 MB in size. </a:t>
            </a:r>
            <a:br>
              <a:rPr lang="en-NZ" dirty="0" smtClean="0"/>
            </a:br>
            <a:endParaRPr lang="en-NZ" dirty="0" smtClean="0"/>
          </a:p>
          <a:p>
            <a:pPr marL="171450" lvl="0" indent="-171450">
              <a:buFont typeface="Arial" pitchFamily="34" charset="0"/>
              <a:buChar char="•"/>
            </a:pPr>
            <a:r>
              <a:rPr lang="en-NZ" dirty="0" smtClean="0"/>
              <a:t>Page blobs are created and initialized with a maximum size with a call to </a:t>
            </a:r>
            <a:r>
              <a:rPr lang="en-NZ" dirty="0" smtClean="0">
                <a:hlinkClick r:id="rId4"/>
              </a:rPr>
              <a:t>Put Blob</a:t>
            </a:r>
            <a:r>
              <a:rPr lang="en-NZ" dirty="0" smtClean="0"/>
              <a:t>. </a:t>
            </a:r>
          </a:p>
          <a:p>
            <a:pPr marL="171450" lvl="0" indent="-171450">
              <a:buFont typeface="Arial" pitchFamily="34" charset="0"/>
              <a:buChar char="•"/>
            </a:pPr>
            <a:r>
              <a:rPr lang="en-NZ" dirty="0" smtClean="0"/>
              <a:t>To write content to a page blob, you call the </a:t>
            </a:r>
            <a:r>
              <a:rPr lang="en-NZ" dirty="0" smtClean="0">
                <a:hlinkClick r:id="rId5"/>
              </a:rPr>
              <a:t>Put Page</a:t>
            </a:r>
            <a:r>
              <a:rPr lang="en-NZ" dirty="0" smtClean="0"/>
              <a:t> operation. The maximum size currently supported for a page blob is 1 TB.</a:t>
            </a:r>
          </a:p>
          <a:p>
            <a:endParaRPr lang="en-US" b="1" dirty="0" smtClean="0"/>
          </a:p>
          <a:p>
            <a:r>
              <a:rPr lang="en-US" b="1" dirty="0" smtClean="0"/>
              <a:t>Notes</a:t>
            </a:r>
          </a:p>
          <a:p>
            <a:r>
              <a:rPr lang="en-US" dirty="0" smtClean="0"/>
              <a:t>http://msdn.microsoft.com/en-us/library/dd573356.aspx</a:t>
            </a:r>
          </a:p>
          <a:p>
            <a:r>
              <a:rPr lang="en-NZ" dirty="0" smtClean="0"/>
              <a:t>Using the REST API for the Blob service, developers can create a hierarchical namespace similar to a file system. Blob names may encode a hierarchy by using a configurable path separator. For example, the blob names </a:t>
            </a:r>
            <a:r>
              <a:rPr lang="en-NZ" i="1" dirty="0" smtClean="0"/>
              <a:t>MyGroup/MyBlob1</a:t>
            </a:r>
            <a:r>
              <a:rPr lang="en-NZ" dirty="0" smtClean="0"/>
              <a:t> and </a:t>
            </a:r>
            <a:r>
              <a:rPr lang="en-NZ" i="1" dirty="0" smtClean="0"/>
              <a:t>MyGroup/MyBlob2</a:t>
            </a:r>
            <a:r>
              <a:rPr lang="en-NZ" dirty="0" smtClean="0"/>
              <a:t>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i="1" dirty="0" smtClean="0"/>
              <a:t>MyGroup/</a:t>
            </a:r>
            <a:r>
              <a:rPr lang="en-NZ" dirty="0" smtClean="0"/>
              <a:t>.</a:t>
            </a:r>
            <a:endParaRPr lang="en-US" dirty="0" smtClean="0"/>
          </a:p>
        </p:txBody>
      </p:sp>
      <p:sp>
        <p:nvSpPr>
          <p:cNvPr id="6" name="Slide Number Placeholder 5"/>
          <p:cNvSpPr>
            <a:spLocks noGrp="1"/>
          </p:cNvSpPr>
          <p:nvPr>
            <p:ph type="sldNum" sz="quarter" idx="11"/>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02948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445586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dirty="0" smtClean="0"/>
              <a:t>Account can contain unlimited number of containers</a:t>
            </a:r>
          </a:p>
          <a:p>
            <a:pPr marL="171450" indent="-171450">
              <a:buFont typeface="Arial" pitchFamily="34" charset="0"/>
              <a:buChar char="•"/>
            </a:pPr>
            <a:r>
              <a:rPr lang="en-US" dirty="0" smtClean="0"/>
              <a:t>Root container useful</a:t>
            </a:r>
            <a:r>
              <a:rPr lang="en-US" baseline="0" dirty="0" smtClean="0"/>
              <a:t> when serving Silverlight and flash out of Blob storage. May need to store Cross domain access policy files in root of the domain</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21</a:t>
            </a:fld>
            <a:endParaRPr lang="en-US" dirty="0"/>
          </a:p>
        </p:txBody>
      </p:sp>
    </p:spTree>
    <p:extLst>
      <p:ext uri="{BB962C8B-B14F-4D97-AF65-F5344CB8AC3E}">
        <p14:creationId xmlns:p14="http://schemas.microsoft.com/office/powerpoint/2010/main" val="5230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a:t>
            </a:r>
          </a:p>
          <a:p>
            <a:r>
              <a:rPr lang="en-US" b="0" dirty="0" smtClean="0"/>
              <a:t>Understand containers</a:t>
            </a:r>
          </a:p>
          <a:p>
            <a:endParaRPr lang="en-US" b="0" dirty="0" smtClean="0"/>
          </a:p>
          <a:p>
            <a:r>
              <a:rPr lang="en-US" b="1" dirty="0" smtClean="0"/>
              <a:t>Speaker Notes</a:t>
            </a:r>
          </a:p>
          <a:p>
            <a:endParaRPr lang="en-US" dirty="0" smtClean="0"/>
          </a:p>
          <a:p>
            <a:pPr marL="171450" indent="-171450">
              <a:buFont typeface="Arial" pitchFamily="34" charset="0"/>
              <a:buChar char="•"/>
            </a:pPr>
            <a:r>
              <a:rPr lang="en-US" baseline="0" dirty="0" smtClean="0"/>
              <a:t>Metadata is up to 8KB of name value pairs per container</a:t>
            </a:r>
          </a:p>
          <a:p>
            <a:endParaRPr lang="en-US" baseline="0" dirty="0" smtClean="0"/>
          </a:p>
          <a:p>
            <a:r>
              <a:rPr lang="en-US" b="1" baseline="0" dirty="0" smtClean="0"/>
              <a:t>Notes</a:t>
            </a:r>
          </a:p>
          <a:p>
            <a:r>
              <a:rPr lang="en-US" dirty="0" smtClean="0"/>
              <a:t>http://msdn.microsoft.com/en-us/library/dd179361.aspx</a:t>
            </a:r>
          </a:p>
          <a:p>
            <a:r>
              <a:rPr lang="en-US" dirty="0" smtClean="0"/>
              <a:t>http://msdn.microsoft.com/en-us/library/ee395424.aspx</a:t>
            </a:r>
          </a:p>
          <a:p>
            <a:endParaRPr lang="en-US" dirty="0" smtClean="0"/>
          </a:p>
          <a:p>
            <a:r>
              <a:rPr lang="en-NZ" dirty="0" smtClean="0"/>
              <a:t>A root container serves as a default container for your storage account. A storage account may have one root container. The root container must be explicitly created and must be named $root.</a:t>
            </a:r>
          </a:p>
          <a:p>
            <a:r>
              <a:rPr lang="en-NZ" dirty="0" smtClean="0"/>
              <a:t>A blob stored in the root container may be addressed without referencing the root container name, so that a blob can be addressed at the top level of the storage account hierarchy. For example, you can now reference a blob that resides in the root container in the following manner:</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22</a:t>
            </a:fld>
            <a:endParaRPr lang="en-US" dirty="0"/>
          </a:p>
        </p:txBody>
      </p:sp>
    </p:spTree>
    <p:extLst>
      <p:ext uri="{BB962C8B-B14F-4D97-AF65-F5344CB8AC3E}">
        <p14:creationId xmlns:p14="http://schemas.microsoft.com/office/powerpoint/2010/main" val="548310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23</a:t>
            </a:fld>
            <a:endParaRPr lang="en-US" dirty="0"/>
          </a:p>
        </p:txBody>
      </p:sp>
    </p:spTree>
    <p:extLst>
      <p:ext uri="{BB962C8B-B14F-4D97-AF65-F5344CB8AC3E}">
        <p14:creationId xmlns:p14="http://schemas.microsoft.com/office/powerpoint/2010/main" val="2003909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p:txBody>
      </p:sp>
      <p:sp>
        <p:nvSpPr>
          <p:cNvPr id="4" name="Slide Number Placeholder 3"/>
          <p:cNvSpPr>
            <a:spLocks noGrp="1"/>
          </p:cNvSpPr>
          <p:nvPr>
            <p:ph type="sldNum" sz="quarter" idx="10"/>
          </p:nvPr>
        </p:nvSpPr>
        <p:spPr/>
        <p:txBody>
          <a:bodyPr/>
          <a:lstStyle/>
          <a:p>
            <a:fld id="{97F3309C-40B0-400F-9DDF-37D5F192F07E}" type="slidenum">
              <a:rPr lang="en-US" smtClean="0"/>
              <a:pPr/>
              <a:t>24</a:t>
            </a:fld>
            <a:endParaRPr lang="en-US" dirty="0"/>
          </a:p>
        </p:txBody>
      </p:sp>
    </p:spTree>
    <p:extLst>
      <p:ext uri="{BB962C8B-B14F-4D97-AF65-F5344CB8AC3E}">
        <p14:creationId xmlns:p14="http://schemas.microsoft.com/office/powerpoint/2010/main" val="754121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a:t>
            </a:r>
            <a:r>
              <a:rPr lang="en-US" baseline="0" noProof="0" dirty="0" smtClean="0"/>
              <a:t> 1) Interacting with blobs.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1360957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b="1" dirty="0" smtClean="0"/>
              <a:t>Slide Objectives</a:t>
            </a:r>
          </a:p>
          <a:p>
            <a:pPr marL="171450" indent="-171450">
              <a:buFont typeface="Arial" pitchFamily="34" charset="0"/>
              <a:buChar char="•"/>
            </a:pPr>
            <a:r>
              <a:rPr lang="en-US" b="0" dirty="0" smtClean="0"/>
              <a:t>Understand the hierarchy of Blob storage</a:t>
            </a:r>
          </a:p>
          <a:p>
            <a:endParaRPr lang="en-US" b="0" dirty="0" smtClean="0"/>
          </a:p>
          <a:p>
            <a:r>
              <a:rPr lang="en-US" b="1" dirty="0" smtClean="0"/>
              <a:t>Speaker Notes</a:t>
            </a:r>
          </a:p>
          <a:p>
            <a:endParaRPr lang="en-US" b="1" dirty="0" smtClean="0"/>
          </a:p>
          <a:p>
            <a:pPr marL="171450" indent="-171450">
              <a:buFont typeface="Arial" pitchFamily="34" charset="0"/>
              <a:buChar char="•"/>
            </a:pPr>
            <a:r>
              <a:rPr lang="en-NZ" dirty="0" smtClean="0"/>
              <a:t>Put Blob - Creates a new blob or replaces an existing blob within a container.</a:t>
            </a:r>
          </a:p>
          <a:p>
            <a:pPr marL="171450" indent="-171450">
              <a:buFont typeface="Arial" pitchFamily="34" charset="0"/>
              <a:buChar char="•"/>
            </a:pPr>
            <a:r>
              <a:rPr lang="en-NZ" dirty="0" smtClean="0"/>
              <a:t>Get Blob - Reads or downloads a blob from the system, including its metadata and properties.</a:t>
            </a:r>
          </a:p>
          <a:p>
            <a:pPr marL="171450" indent="-171450">
              <a:buFont typeface="Arial" pitchFamily="34" charset="0"/>
              <a:buChar char="•"/>
            </a:pPr>
            <a:r>
              <a:rPr lang="en-NZ" dirty="0" smtClean="0"/>
              <a:t>Delete Blob - Deletes a blob</a:t>
            </a:r>
          </a:p>
          <a:p>
            <a:pPr marL="171450" indent="-171450">
              <a:buFont typeface="Arial" pitchFamily="34" charset="0"/>
              <a:buChar char="•"/>
            </a:pPr>
            <a:r>
              <a:rPr lang="en-NZ" dirty="0" smtClean="0"/>
              <a:t>Copy Blob - Copies a source blob to a destination blob within the same storage account.</a:t>
            </a:r>
          </a:p>
          <a:p>
            <a:pPr marL="171450" indent="-171450">
              <a:buFont typeface="Arial" pitchFamily="34" charset="0"/>
              <a:buChar char="•"/>
            </a:pPr>
            <a:r>
              <a:rPr lang="en-NZ" dirty="0" err="1" smtClean="0"/>
              <a:t>SnapShot</a:t>
            </a:r>
            <a:r>
              <a:rPr lang="en-NZ" dirty="0" smtClean="0"/>
              <a:t> Blob - The Snapshot Blob operation creates a read-only snapshot of a blob.</a:t>
            </a:r>
          </a:p>
          <a:p>
            <a:pPr marL="171450" indent="-171450">
              <a:buFont typeface="Arial" pitchFamily="34" charset="0"/>
              <a:buChar char="•"/>
            </a:pPr>
            <a:r>
              <a:rPr lang="en-NZ" dirty="0" smtClean="0"/>
              <a:t>Lease Blob - Establishes an exclusive one-minute write lock on a blob. To write to a locked blob, a client must provide a lease ID.</a:t>
            </a:r>
          </a:p>
          <a:p>
            <a:pPr marL="171450" indent="-171450">
              <a:buFont typeface="Arial" pitchFamily="34" charset="0"/>
              <a:buChar char="•"/>
            </a:pPr>
            <a:endParaRPr lang="en-NZ" dirty="0" smtClean="0"/>
          </a:p>
          <a:p>
            <a:pPr marL="171450" indent="-171450">
              <a:buFont typeface="Arial" pitchFamily="34" charset="0"/>
              <a:buChar char="•"/>
            </a:pPr>
            <a:r>
              <a:rPr lang="en-NZ" dirty="0" smtClean="0"/>
              <a:t>Using the REST API for the Blob service, developers can create a hierarchical namespace similar to a file system. </a:t>
            </a:r>
          </a:p>
          <a:p>
            <a:pPr marL="171450" indent="-171450">
              <a:buFont typeface="Arial" pitchFamily="34" charset="0"/>
              <a:buChar char="•"/>
            </a:pPr>
            <a:r>
              <a:rPr lang="en-NZ" dirty="0" smtClean="0"/>
              <a:t>Blob names may encode a hierarchy by using a configurable path separator. For example, the blob names </a:t>
            </a:r>
            <a:r>
              <a:rPr lang="en-NZ" i="1" dirty="0" err="1" smtClean="0"/>
              <a:t>MyGroup</a:t>
            </a:r>
            <a:r>
              <a:rPr lang="en-NZ" i="1" dirty="0" smtClean="0"/>
              <a:t>/MyBlob1</a:t>
            </a:r>
            <a:r>
              <a:rPr lang="en-NZ" dirty="0" smtClean="0"/>
              <a:t> and </a:t>
            </a:r>
            <a:r>
              <a:rPr lang="en-NZ" i="1" dirty="0" err="1" smtClean="0"/>
              <a:t>MyGroup</a:t>
            </a:r>
            <a:r>
              <a:rPr lang="en-NZ" i="1" dirty="0" smtClean="0"/>
              <a:t>/MyBlob2</a:t>
            </a:r>
            <a:r>
              <a:rPr lang="en-NZ" dirty="0" smtClean="0"/>
              <a:t> imply a virtual level of organization for blobs. </a:t>
            </a:r>
          </a:p>
          <a:p>
            <a:pPr marL="171450" indent="-171450">
              <a:buFont typeface="Arial" pitchFamily="34" charset="0"/>
              <a:buChar char="•"/>
            </a:pPr>
            <a:r>
              <a:rPr lang="en-NZ" dirty="0" smtClean="0"/>
              <a:t>The enumeration operation for blobs supports traversing the virtual hierarchy in a manner similar to that of a file system, so that you can return a set of blobs that are organized beneath a group. </a:t>
            </a:r>
          </a:p>
          <a:p>
            <a:pPr marL="171450" indent="-171450">
              <a:buFont typeface="Arial" pitchFamily="34" charset="0"/>
              <a:buChar char="•"/>
            </a:pPr>
            <a:r>
              <a:rPr lang="en-NZ" dirty="0" smtClean="0"/>
              <a:t>	For example, you can enumerate all blobs organized under </a:t>
            </a:r>
            <a:r>
              <a:rPr lang="en-NZ" i="1" dirty="0" err="1" smtClean="0"/>
              <a:t>MyGroup</a:t>
            </a:r>
            <a:r>
              <a:rPr lang="en-NZ" i="1" dirty="0" smtClean="0"/>
              <a:t>/</a:t>
            </a:r>
            <a:r>
              <a:rPr lang="en-NZ" dirty="0" smtClean="0"/>
              <a:t>.</a:t>
            </a:r>
            <a:endParaRPr lang="en-US" b="1" dirty="0" smtClean="0"/>
          </a:p>
          <a:p>
            <a:endParaRPr lang="en-US" b="1" dirty="0" smtClean="0"/>
          </a:p>
          <a:p>
            <a:r>
              <a:rPr lang="en-US" b="1" dirty="0" smtClean="0"/>
              <a:t>Notes</a:t>
            </a:r>
          </a:p>
          <a:p>
            <a:r>
              <a:rPr lang="en-NZ" dirty="0" smtClean="0"/>
              <a:t>The Blob service provides storage for entities, such as binary files and text files. The REST API for the Blob service exposes two resources: containers and blobs. A container is a set of blobs; every blob must belong to a container. The Blob service defines two types of blobs:</a:t>
            </a:r>
          </a:p>
          <a:p>
            <a:endParaRPr lang="en-NZ" dirty="0" smtClean="0"/>
          </a:p>
          <a:p>
            <a:r>
              <a:rPr lang="en-NZ" dirty="0" smtClean="0"/>
              <a:t>Block blobs, which are optimized for streaming. This type of blob is the only blob type available with versions prior to 2009-09-19.</a:t>
            </a:r>
          </a:p>
          <a:p>
            <a:endParaRPr lang="en-NZ" dirty="0" smtClean="0"/>
          </a:p>
          <a:p>
            <a:endParaRPr lang="en-NZ" dirty="0" smtClean="0"/>
          </a:p>
          <a:p>
            <a:r>
              <a:rPr lang="en-NZ" dirty="0" smtClean="0"/>
              <a:t>Page blobs, which are optimized for random read/write operations and which provide the ability to write to a range of bytes in a blob. Page blobs are available only with version 2009-09-19.</a:t>
            </a:r>
          </a:p>
          <a:p>
            <a:endParaRPr lang="en-NZ" dirty="0" smtClean="0"/>
          </a:p>
          <a:p>
            <a:endParaRPr lang="en-NZ" dirty="0" smtClean="0"/>
          </a:p>
          <a:p>
            <a:r>
              <a:rPr lang="en-NZ" dirty="0" smtClean="0"/>
              <a:t>Containers and blobs support user-defined metadata in the form of name-value pairs specified as headers on a request operation.</a:t>
            </a:r>
          </a:p>
          <a:p>
            <a:endParaRPr lang="en-NZ" dirty="0" smtClean="0"/>
          </a:p>
          <a:p>
            <a:r>
              <a:rPr lang="en-NZ" dirty="0" smtClean="0"/>
              <a:t>Using the REST API for the Blob service, developers can create a hierarchical namespace similar to a file system. Blob names may encode a hierarchy by using a configurable path separator. For example, the blob names </a:t>
            </a:r>
            <a:r>
              <a:rPr lang="en-NZ" dirty="0" err="1" smtClean="0"/>
              <a:t>MyGroup</a:t>
            </a:r>
            <a:r>
              <a:rPr lang="en-NZ" dirty="0" smtClean="0"/>
              <a:t>/MyBlob1 and </a:t>
            </a:r>
            <a:r>
              <a:rPr lang="en-NZ" dirty="0" err="1" smtClean="0"/>
              <a:t>MyGroup</a:t>
            </a:r>
            <a:r>
              <a:rPr lang="en-NZ" dirty="0" smtClean="0"/>
              <a:t>/MyBlob2 imply a virtual level of organization for blobs. The enumeration operation for blobs supports traversing the virtual hierarchy in a manner similar to that of a file system, so that you can return a set of blobs that are organized beneath a group. For example, you can enumerate all blobs organized under </a:t>
            </a:r>
            <a:r>
              <a:rPr lang="en-NZ" dirty="0" err="1" smtClean="0"/>
              <a:t>MyGroup</a:t>
            </a:r>
            <a:r>
              <a:rPr lang="en-NZ" dirty="0" smtClean="0"/>
              <a:t>/.</a:t>
            </a:r>
          </a:p>
          <a:p>
            <a:endParaRPr lang="en-NZ" dirty="0" smtClean="0"/>
          </a:p>
          <a:p>
            <a:r>
              <a:rPr lang="en-NZ" dirty="0" smtClean="0"/>
              <a:t>A block blob may be created in one of two ways. Block blobs less than or equal to 64 MB in size can be uploaded by calling the Put Blob operation. Block blobs larger than 64 MB must be uploaded as a set of blocks, each of which must be less than or equal to 4 MB in size. A set of successfully uploaded blocks can be assembled in a specified order into a single contiguous blob by calling Put Block List. The maximum size currently supported for a block blob is 200 GB.</a:t>
            </a:r>
          </a:p>
          <a:p>
            <a:endParaRPr lang="en-NZ" dirty="0" smtClean="0"/>
          </a:p>
          <a:p>
            <a:r>
              <a:rPr lang="en-NZ" dirty="0" smtClean="0"/>
              <a:t>Page blobs are created and initialized with a maximum size with a call to Put Blob. To write content to a page blob, you call the Put Page operation. The maximum size currently supported for a page blob is 1 TB.</a:t>
            </a:r>
          </a:p>
          <a:p>
            <a:endParaRPr lang="en-NZ" dirty="0" smtClean="0"/>
          </a:p>
          <a:p>
            <a:r>
              <a:rPr lang="en-NZ" dirty="0" smtClean="0"/>
              <a:t>Blobs support conditional update operations that may be useful for concurrency control and efficient uploading. </a:t>
            </a:r>
          </a:p>
          <a:p>
            <a:endParaRPr lang="en-NZ" dirty="0" smtClean="0"/>
          </a:p>
          <a:p>
            <a:r>
              <a:rPr lang="en-NZ" dirty="0" smtClean="0"/>
              <a:t>Blobs can be read by calling the Get Blob operation. A client may read the entire blob, or an arbitrary range of bytes. </a:t>
            </a:r>
          </a:p>
          <a:p>
            <a:endParaRPr lang="en-NZ" dirty="0" smtClean="0"/>
          </a:p>
          <a:p>
            <a:r>
              <a:rPr lang="en-NZ" dirty="0" smtClean="0"/>
              <a:t>For the Blob service API reference, see Blob Service API.</a:t>
            </a:r>
          </a:p>
        </p:txBody>
      </p:sp>
      <p:sp>
        <p:nvSpPr>
          <p:cNvPr id="4" name="Slide Number Placeholder 3"/>
          <p:cNvSpPr>
            <a:spLocks noGrp="1"/>
          </p:cNvSpPr>
          <p:nvPr>
            <p:ph type="sldNum" sz="quarter" idx="10"/>
          </p:nvPr>
        </p:nvSpPr>
        <p:spPr/>
        <p:txBody>
          <a:bodyPr/>
          <a:lstStyle/>
          <a:p>
            <a:fld id="{97F3309C-40B0-400F-9DDF-37D5F192F07E}" type="slidenum">
              <a:rPr lang="en-US" smtClean="0"/>
              <a:pPr/>
              <a:t>26</a:t>
            </a:fld>
            <a:endParaRPr lang="en-US" dirty="0"/>
          </a:p>
        </p:txBody>
      </p:sp>
    </p:spTree>
    <p:extLst>
      <p:ext uri="{BB962C8B-B14F-4D97-AF65-F5344CB8AC3E}">
        <p14:creationId xmlns:p14="http://schemas.microsoft.com/office/powerpoint/2010/main" val="95816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474218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Arial" pitchFamily="34" charset="0"/>
              <a:buNone/>
            </a:pPr>
            <a:r>
              <a:rPr lang="en-US" b="1" dirty="0" smtClean="0"/>
              <a:t>Slide Objective</a:t>
            </a:r>
          </a:p>
          <a:p>
            <a:pPr marL="171450" indent="-171450">
              <a:buFont typeface="Arial" pitchFamily="34" charset="0"/>
              <a:buChar char="•"/>
            </a:pPr>
            <a:r>
              <a:rPr lang="en-US" dirty="0" smtClean="0"/>
              <a:t>Understand</a:t>
            </a:r>
            <a:r>
              <a:rPr lang="en-US" baseline="0" dirty="0" smtClean="0"/>
              <a:t> page blob</a:t>
            </a:r>
          </a:p>
          <a:p>
            <a:pPr marL="0" indent="0">
              <a:buFont typeface="Arial" pitchFamily="34" charset="0"/>
              <a:buNone/>
            </a:pPr>
            <a:endParaRPr lang="en-US" baseline="0" dirty="0" smtClean="0"/>
          </a:p>
          <a:p>
            <a:pPr marL="0" marR="0" indent="0" algn="l" defTabSz="685864" rtl="0" eaLnBrk="1" fontAlgn="auto" latinLnBrk="0" hangingPunct="1">
              <a:lnSpc>
                <a:spcPct val="90000"/>
              </a:lnSpc>
              <a:spcBef>
                <a:spcPts val="0"/>
              </a:spcBef>
              <a:spcAft>
                <a:spcPts val="250"/>
              </a:spcAft>
              <a:buClrTx/>
              <a:buSzTx/>
              <a:buFont typeface="Arial" pitchFamily="34" charset="0"/>
              <a:buNone/>
              <a:tabLst/>
              <a:defRPr/>
            </a:pPr>
            <a:r>
              <a:rPr lang="en-US" sz="1600" b="1" dirty="0" smtClean="0"/>
              <a:t>VALUE PROP</a:t>
            </a:r>
          </a:p>
          <a:p>
            <a:pPr marL="0" indent="0">
              <a:buFont typeface="Arial" pitchFamily="34" charset="0"/>
              <a:buNone/>
            </a:pPr>
            <a:r>
              <a:rPr lang="en-US" i="1" dirty="0" smtClean="0"/>
              <a:t>Page blobs are a collection of 512-byte pages optimized for random read and write operations.</a:t>
            </a:r>
            <a:endParaRPr lang="en-US" i="1"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Speaking notes</a:t>
            </a:r>
          </a:p>
          <a:p>
            <a:pPr marL="285750" indent="-285750">
              <a:buFont typeface="Arial" pitchFamily="34" charset="0"/>
              <a:buChar char="•"/>
            </a:pPr>
            <a:r>
              <a:rPr lang="en-US" dirty="0" smtClean="0"/>
              <a:t>The maximum size for a page blob is 1 TB.</a:t>
            </a:r>
          </a:p>
          <a:p>
            <a:pPr marL="285750" indent="-285750">
              <a:buFont typeface="Arial" pitchFamily="34" charset="0"/>
              <a:buChar char="•"/>
            </a:pPr>
            <a:r>
              <a:rPr lang="en-US" dirty="0" smtClean="0"/>
              <a:t>To create a page blob, you initialize the page blob and specify the maximum size the page blob will grow. </a:t>
            </a:r>
          </a:p>
          <a:p>
            <a:pPr marL="285750" indent="-285750">
              <a:buFont typeface="Arial" pitchFamily="34" charset="0"/>
              <a:buChar char="•"/>
            </a:pPr>
            <a:r>
              <a:rPr lang="en-US" dirty="0" smtClean="0"/>
              <a:t>To add or update the contents of a page blob, you write a page or pages by specifying an offset and a range that align to 512-byte page boundaries. </a:t>
            </a:r>
          </a:p>
          <a:p>
            <a:pPr marL="285750" indent="-285750">
              <a:buFont typeface="Arial" pitchFamily="34" charset="0"/>
              <a:buChar char="•"/>
            </a:pPr>
            <a:r>
              <a:rPr lang="en-US" dirty="0" smtClean="0"/>
              <a:t>A write to a page blob can overwrite just one page, some pages, or up to 4 MB of the page blob. </a:t>
            </a:r>
          </a:p>
          <a:p>
            <a:pPr marL="285750" indent="-285750">
              <a:buFont typeface="Arial" pitchFamily="34" charset="0"/>
              <a:buChar char="•"/>
            </a:pPr>
            <a:r>
              <a:rPr lang="en-US" dirty="0" smtClean="0"/>
              <a:t>Writes to page blobs happen in-place and are immediately committed to the blob. </a:t>
            </a:r>
          </a:p>
          <a:p>
            <a:pPr marL="0" indent="0">
              <a:buFont typeface="Arial" pitchFamily="34" charset="0"/>
              <a:buNone/>
            </a:pPr>
            <a:endParaRPr lang="en-US" dirty="0" smtClean="0"/>
          </a:p>
          <a:p>
            <a:pPr marL="0" marR="0" indent="0" algn="l" defTabSz="1218987" rtl="0" eaLnBrk="1" fontAlgn="auto" latinLnBrk="0" hangingPunct="1">
              <a:lnSpc>
                <a:spcPct val="100000"/>
              </a:lnSpc>
              <a:spcBef>
                <a:spcPts val="0"/>
              </a:spcBef>
              <a:spcAft>
                <a:spcPts val="0"/>
              </a:spcAft>
              <a:buClrTx/>
              <a:buSzTx/>
              <a:buFont typeface="Arial" pitchFamily="34" charset="0"/>
              <a:buNone/>
              <a:tabLst/>
              <a:defRPr/>
            </a:pPr>
            <a:r>
              <a:rPr lang="en-US" sz="1600" b="1" dirty="0" smtClean="0"/>
              <a:t>Notes</a:t>
            </a:r>
          </a:p>
          <a:p>
            <a:pPr marL="0" indent="0">
              <a:buFont typeface="Arial" pitchFamily="34" charse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545720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Storage</a:t>
            </a:r>
            <a:r>
              <a:rPr lang="sv-SE" baseline="0" dirty="0" smtClean="0"/>
              <a:t> Tables is a Big Table NOSQL style Entity Store in Azure. The mindset here is to think Entities and not a relational data storage model.</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2235052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The Table service provides structured storage in the form of tables. </a:t>
            </a:r>
          </a:p>
          <a:p>
            <a:pPr marL="171450" indent="-171450">
              <a:buFont typeface="Arial" pitchFamily="34" charset="0"/>
              <a:buChar char="•"/>
            </a:pPr>
            <a:r>
              <a:rPr lang="en-NZ" dirty="0" smtClean="0"/>
              <a:t>The Table service supports a REST API that is compliant with the ADO.NET Data Services REST API. </a:t>
            </a:r>
          </a:p>
          <a:p>
            <a:pPr marL="171450" indent="-171450">
              <a:buFont typeface="Arial" pitchFamily="34" charset="0"/>
              <a:buChar char="•"/>
            </a:pPr>
            <a:r>
              <a:rPr lang="en-NZ" dirty="0" smtClean="0"/>
              <a:t>Developers may also use the .NET Client Library for ADO.NET Data Services to access the Table service.</a:t>
            </a:r>
            <a:endParaRPr lang="en-US" b="1"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US" dirty="0" smtClean="0"/>
          </a:p>
          <a:p>
            <a:pPr marL="0" marR="0" lvl="1" indent="0" algn="l" defTabSz="914363" rtl="0" eaLnBrk="1" fontAlgn="auto" latinLnBrk="0" hangingPunct="1">
              <a:lnSpc>
                <a:spcPct val="90000"/>
              </a:lnSpc>
              <a:spcBef>
                <a:spcPts val="0"/>
              </a:spcBef>
              <a:spcAft>
                <a:spcPts val="333"/>
              </a:spcAft>
              <a:buClrTx/>
              <a:buSzTx/>
              <a:buFontTx/>
              <a:buNone/>
              <a:tabLst/>
              <a:defRPr/>
            </a:pPr>
            <a:endParaRPr lang="en-US" dirty="0" smtClean="0"/>
          </a:p>
          <a:p>
            <a:endParaRPr lang="en-NZ" dirty="0" smtClean="0"/>
          </a:p>
          <a:p>
            <a:endParaRPr lang="en-US" dirty="0" smtClean="0"/>
          </a:p>
          <a:p>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342782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a:t>
            </a:r>
          </a:p>
          <a:p>
            <a:endParaRPr lang="en-US" dirty="0" smtClean="0"/>
          </a:p>
          <a:p>
            <a:r>
              <a:rPr lang="en-US" b="1" dirty="0" smtClean="0"/>
              <a:t>Speaker Notes</a:t>
            </a:r>
          </a:p>
          <a:p>
            <a:pPr marL="171450" indent="-171450">
              <a:buFont typeface="Arial" pitchFamily="34" charset="0"/>
              <a:buChar char="•"/>
            </a:pPr>
            <a:r>
              <a:rPr lang="en-NZ" dirty="0" smtClean="0"/>
              <a:t>Within a storage account, a developer may create named tables. </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 </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80716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4213"/>
            <a:ext cx="6096000" cy="3430587"/>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102702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713551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Slide Objectives</a:t>
            </a:r>
          </a:p>
          <a:p>
            <a:pPr marL="171450" indent="-171450">
              <a:buFont typeface="Arial" pitchFamily="34" charset="0"/>
              <a:buChar char="•"/>
            </a:pPr>
            <a:r>
              <a:rPr lang="en-US" b="0" dirty="0" smtClean="0"/>
              <a:t>Understand Tables and Entities</a:t>
            </a:r>
          </a:p>
          <a:p>
            <a:endParaRPr lang="en-US" dirty="0" smtClean="0"/>
          </a:p>
          <a:p>
            <a:r>
              <a:rPr lang="en-US" b="1" dirty="0" smtClean="0"/>
              <a:t>Speaker Notes</a:t>
            </a:r>
          </a:p>
          <a:p>
            <a:pPr marL="171450" indent="-171450">
              <a:buFont typeface="Arial" pitchFamily="34" charset="0"/>
              <a:buChar char="•"/>
            </a:pPr>
            <a:r>
              <a:rPr lang="en-NZ" dirty="0" smtClean="0"/>
              <a:t>Tables store data as entities. </a:t>
            </a:r>
          </a:p>
          <a:p>
            <a:pPr marL="171450" indent="-171450">
              <a:buFont typeface="Arial" pitchFamily="34" charset="0"/>
              <a:buChar char="•"/>
            </a:pPr>
            <a:r>
              <a:rPr lang="en-NZ" dirty="0" smtClean="0"/>
              <a:t>An entity is a collection of named properties and their values, similar to a row-</a:t>
            </a:r>
            <a:r>
              <a:rPr lang="en-NZ" baseline="0" dirty="0" smtClean="0"/>
              <a:t> not an RDBMS though</a:t>
            </a:r>
            <a:endParaRPr lang="en-NZ" dirty="0" smtClean="0"/>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Each table has as its first property a partition key that specifies the partition an entity belongs to. </a:t>
            </a:r>
          </a:p>
          <a:p>
            <a:pPr marL="171450" indent="-171450">
              <a:buFont typeface="Arial" pitchFamily="34" charset="0"/>
              <a:buChar char="•"/>
            </a:pPr>
            <a:r>
              <a:rPr lang="en-NZ" dirty="0" smtClean="0"/>
              <a:t>The second property is a row key that identifies an entity within a given partition. </a:t>
            </a:r>
          </a:p>
          <a:p>
            <a:pPr marL="171450" indent="-171450">
              <a:buFont typeface="Arial" pitchFamily="34" charset="0"/>
              <a:buChar char="•"/>
            </a:pPr>
            <a:r>
              <a:rPr lang="en-NZ" dirty="0" smtClean="0"/>
              <a:t>The combination of the partition key and the row key forms a primary key that identifies each entity uniquely within the table.</a:t>
            </a:r>
            <a:endParaRPr lang="en-US" b="1" dirty="0" smtClean="0"/>
          </a:p>
          <a:p>
            <a:pPr marL="171450" indent="-171450">
              <a:buFont typeface="Arial" pitchFamily="34" charset="0"/>
              <a:buChar char="•"/>
            </a:pPr>
            <a:r>
              <a:rPr lang="en-NZ" dirty="0" smtClean="0"/>
              <a:t>The Table service does not enforce any schema. </a:t>
            </a:r>
          </a:p>
          <a:p>
            <a:pPr marL="171450" indent="-171450">
              <a:buFont typeface="Arial" pitchFamily="34" charset="0"/>
              <a:buChar char="•"/>
            </a:pPr>
            <a:r>
              <a:rPr lang="en-NZ" dirty="0" smtClean="0"/>
              <a:t>A developer may choose to implement and enforce a schema on the client side</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http://msdn.microsoft.com/en-us/library/dd179338.aspx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305058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Demo 6A)</a:t>
            </a:r>
            <a:r>
              <a:rPr lang="en-US" baseline="0" noProof="0" dirty="0" smtClean="0"/>
              <a:t> The first method in </a:t>
            </a:r>
            <a:r>
              <a:rPr lang="en-US" baseline="0" noProof="0" dirty="0" err="1" smtClean="0"/>
              <a:t>TableDemoTests</a:t>
            </a:r>
            <a:r>
              <a:rPr lang="en-US" baseline="0" noProof="0" dirty="0" smtClean="0"/>
              <a:t>.</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843566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smtClean="0"/>
              <a:t>Slide Objectives</a:t>
            </a:r>
          </a:p>
          <a:p>
            <a:pPr marL="171450" indent="-171450">
              <a:buFont typeface="Arial" pitchFamily="34" charset="0"/>
              <a:buChar char="•"/>
            </a:pPr>
            <a:r>
              <a:rPr lang="en-US" b="0" dirty="0" smtClean="0"/>
              <a:t>Understand The Partition Key</a:t>
            </a:r>
          </a:p>
          <a:p>
            <a:endParaRPr lang="en-US" dirty="0" smtClean="0"/>
          </a:p>
          <a:p>
            <a:r>
              <a:rPr lang="en-US" b="1" dirty="0" smtClean="0"/>
              <a:t>Speaker Notes</a:t>
            </a:r>
          </a:p>
          <a:p>
            <a:pPr marL="171450" indent="-171450">
              <a:buFont typeface="Arial" pitchFamily="34" charset="0"/>
              <a:buChar char="•"/>
            </a:pPr>
            <a:r>
              <a:rPr lang="en-NZ" dirty="0" smtClean="0"/>
              <a:t>Tables are partitioned to support load balancing across storage nodes. </a:t>
            </a:r>
          </a:p>
          <a:p>
            <a:pPr marL="171450" indent="-171450">
              <a:buFont typeface="Arial" pitchFamily="34" charset="0"/>
              <a:buChar char="•"/>
            </a:pPr>
            <a:r>
              <a:rPr lang="en-NZ" dirty="0" smtClean="0"/>
              <a:t>A table's entities are organized by partition. </a:t>
            </a:r>
          </a:p>
          <a:p>
            <a:pPr marL="171450" indent="-171450">
              <a:buFont typeface="Arial" pitchFamily="34" charset="0"/>
              <a:buChar char="•"/>
            </a:pPr>
            <a:r>
              <a:rPr lang="en-NZ" dirty="0" smtClean="0"/>
              <a:t>A partition is a consecutive range of entities possessing the same partition key value. </a:t>
            </a:r>
          </a:p>
          <a:p>
            <a:pPr marL="171450" indent="-171450">
              <a:buFont typeface="Arial" pitchFamily="34" charset="0"/>
              <a:buChar char="•"/>
            </a:pPr>
            <a:r>
              <a:rPr lang="en-NZ" dirty="0" smtClean="0"/>
              <a:t>The partition key is a unique identifier for the partition within a given table, specified by the </a:t>
            </a:r>
            <a:r>
              <a:rPr lang="en-NZ" b="1" dirty="0" err="1" smtClean="0"/>
              <a:t>PartitionKey</a:t>
            </a:r>
            <a:r>
              <a:rPr lang="en-NZ" dirty="0" smtClean="0"/>
              <a:t> property. </a:t>
            </a:r>
          </a:p>
          <a:p>
            <a:pPr marL="384431" lvl="1" indent="-171450">
              <a:buFont typeface="Arial" pitchFamily="34" charset="0"/>
              <a:buChar char="•"/>
            </a:pPr>
            <a:r>
              <a:rPr lang="en-NZ" dirty="0" smtClean="0"/>
              <a:t>The partition key forms the first part of an entity's unique</a:t>
            </a:r>
            <a:r>
              <a:rPr lang="en-NZ" baseline="0" dirty="0" smtClean="0"/>
              <a:t> identifier within the table</a:t>
            </a:r>
            <a:r>
              <a:rPr lang="en-NZ" dirty="0" smtClean="0"/>
              <a:t>.</a:t>
            </a:r>
          </a:p>
          <a:p>
            <a:pPr marL="384431" lvl="1" indent="-171450">
              <a:buFont typeface="Arial" pitchFamily="34" charset="0"/>
              <a:buChar char="•"/>
            </a:pPr>
            <a:r>
              <a:rPr lang="en-NZ" dirty="0" smtClean="0"/>
              <a:t>The partition key may be a string value up to 1 KB in size.</a:t>
            </a:r>
          </a:p>
          <a:p>
            <a:pPr marL="171450" indent="-171450">
              <a:buFont typeface="Arial" pitchFamily="34" charset="0"/>
              <a:buChar char="•"/>
            </a:pPr>
            <a:r>
              <a:rPr lang="en-NZ" dirty="0" smtClean="0"/>
              <a:t>You must include the </a:t>
            </a:r>
            <a:r>
              <a:rPr lang="en-NZ" b="1" dirty="0" err="1" smtClean="0"/>
              <a:t>PartitionKey</a:t>
            </a:r>
            <a:r>
              <a:rPr lang="en-NZ" dirty="0" smtClean="0"/>
              <a:t> property in every insert, update, and delete operation.</a:t>
            </a:r>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http://msdn.microsoft.com/en-us/library/dd573356.aspx</a:t>
            </a:r>
          </a:p>
          <a:p>
            <a:r>
              <a:rPr lang="en-US" dirty="0" smtClean="0"/>
              <a:t>http://blogs.msdn.com/b/windowsazurestorage/archive/2010/05/07/understanding-the-scalability-availability-durability-and-billing-of-windows-azure-storage.aspx </a:t>
            </a:r>
          </a:p>
          <a:p>
            <a:r>
              <a:rPr lang="en-US" dirty="0" smtClean="0"/>
              <a:t>http://blogs.msdn.com/b/windowsazurestorage/archive/2010/05/10/windows-azure-storage-abstractions-and-their-scalability-targets.aspx</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103752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StorSimple</a:t>
            </a:r>
            <a:r>
              <a:rPr lang="sv-SE" baseline="0" dirty="0" smtClean="0"/>
              <a:t> is Microsofts offring in Azure </a:t>
            </a:r>
            <a:r>
              <a:rPr lang="en-US" sz="1200" kern="1200" dirty="0" smtClean="0">
                <a:solidFill>
                  <a:schemeClr val="tx1"/>
                </a:solidFill>
                <a:effectLst/>
                <a:latin typeface="+mn-lt"/>
                <a:ea typeface="+mn-ea"/>
                <a:cs typeface="+mn-cs"/>
              </a:rPr>
              <a:t>which offers a unique hybrid cloud storage solution which provides primary storage, archive and disaster recovery. This solution optimizes total storage costs and data protection for enterprises.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3164678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42295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15255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642729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147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83841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89269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353367053"/>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19834391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3449552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86689726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5">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5709879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004588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35041511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1636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7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128335419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Tree>
    <p:extLst>
      <p:ext uri="{BB962C8B-B14F-4D97-AF65-F5344CB8AC3E}">
        <p14:creationId xmlns:p14="http://schemas.microsoft.com/office/powerpoint/2010/main" val="307893551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89303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159916505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17044037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5" y="6372549"/>
            <a:ext cx="1682359" cy="195501"/>
          </a:xfrm>
          <a:prstGeom prst="rect">
            <a:avLst/>
          </a:prstGeom>
        </p:spPr>
      </p:pic>
    </p:spTree>
    <p:extLst>
      <p:ext uri="{BB962C8B-B14F-4D97-AF65-F5344CB8AC3E}">
        <p14:creationId xmlns:p14="http://schemas.microsoft.com/office/powerpoint/2010/main" val="400390039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26"/>
              <a:endParaRPr lang="en-US" sz="1600">
                <a:solidFill>
                  <a:srgbClr val="00B0F0"/>
                </a:solidFill>
              </a:endParaRPr>
            </a:p>
          </p:txBody>
        </p:sp>
      </p:grpSp>
    </p:spTree>
    <p:extLst>
      <p:ext uri="{BB962C8B-B14F-4D97-AF65-F5344CB8AC3E}">
        <p14:creationId xmlns:p14="http://schemas.microsoft.com/office/powerpoint/2010/main" val="27038290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15592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spid="_x0000_s1031"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8"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6"/>
          <p:cNvSpPr>
            <a:spLocks noGrp="1"/>
          </p:cNvSpPr>
          <p:nvPr>
            <p:ph type="sldNum" sz="quarter" idx="4"/>
          </p:nvPr>
        </p:nvSpPr>
        <p:spPr>
          <a:xfrm>
            <a:off x="8737030" y="6356803"/>
            <a:ext cx="2844904" cy="364224"/>
          </a:xfrm>
          <a:prstGeom prst="rect">
            <a:avLst/>
          </a:prstGeom>
        </p:spPr>
        <p:txBody>
          <a:bodyPr vert="horz" lIns="91440" tIns="45720" rIns="91440" bIns="45720" rtlCol="0" anchor="ctr"/>
          <a:lstStyle>
            <a:lvl1pPr algn="r">
              <a:defRPr sz="735">
                <a:solidFill>
                  <a:schemeClr val="tx1">
                    <a:tint val="75000"/>
                  </a:schemeClr>
                </a:solidFill>
              </a:defRPr>
            </a:lvl1pPr>
          </a:lstStyle>
          <a:p>
            <a:fld id="{FFB82908-4842-4340-9D73-01C813DDC30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0011820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103585719"/>
      </p:ext>
    </p:extLst>
  </p:cSld>
  <p:clrMapOvr>
    <a:masterClrMapping/>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1749933"/>
      </p:ext>
    </p:extLst>
  </p:cSld>
  <p:clrMapOvr>
    <a:masterClrMapping/>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796722178"/>
      </p:ext>
    </p:extLst>
  </p:cSld>
  <p:clrMapOvr>
    <a:masterClrMapping/>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9434243"/>
      </p:ext>
    </p:extLst>
  </p:cSld>
  <p:clrMapOvr>
    <a:masterClrMapping/>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41874499"/>
      </p:ext>
    </p:extLst>
  </p:cSld>
  <p:clrMapOvr>
    <a:masterClrMapping/>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469890257"/>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9066472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6286582"/>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47593216"/>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48344572"/>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141976067"/>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12618633"/>
      </p:ext>
    </p:extLst>
  </p:cSld>
  <p:clrMapOvr>
    <a:masterClrMapping/>
  </p:clrMapOvr>
  <p:transition>
    <p:fade/>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91883200"/>
      </p:ext>
    </p:extLst>
  </p:cSld>
  <p:clrMapOvr>
    <a:masterClrMapping/>
  </p:clrMapOvr>
  <p:transition>
    <p:fade/>
  </p:transition>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329571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0796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980735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2094514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694489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0191460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2695702328"/>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0762475"/>
      </p:ext>
    </p:extLst>
  </p:cSld>
  <p:clrMapOvr>
    <a:masterClrMapping/>
  </p:clrMapOvr>
  <p:transition>
    <p:fade/>
  </p:transition>
  <p:timing>
    <p:tnLst>
      <p:par>
        <p:cTn id="1" dur="indefinite" restart="never" nodeType="tmRoot"/>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770127067"/>
      </p:ext>
    </p:extLst>
  </p:cSld>
  <p:clrMapOvr>
    <a:masterClrMapping/>
  </p:clrMapOvr>
  <p:transition>
    <p:fade/>
  </p:transition>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053771548"/>
      </p:ext>
    </p:extLst>
  </p:cSld>
  <p:clrMapOvr>
    <a:masterClrMapping/>
  </p:clrMapOvr>
  <p:transition>
    <p:fade/>
  </p:transition>
  <p:timing>
    <p:tnLst>
      <p:par>
        <p:cTn id="1" dur="indefinite" restart="never" nodeType="tmRoot"/>
      </p:par>
    </p:tnLst>
  </p:timing>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0557950"/>
      </p:ext>
    </p:extLst>
  </p:cSld>
  <p:clrMapOvr>
    <a:masterClrMapping/>
  </p:clrMapOvr>
  <p:transition>
    <p:fade/>
  </p:transition>
  <p:timing>
    <p:tnLst>
      <p:par>
        <p:cTn id="1" dur="indefinite" restart="never" nodeType="tmRoot"/>
      </p:par>
    </p:tnLst>
  </p:timing>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5103007"/>
      </p:ext>
    </p:extLst>
  </p:cSld>
  <p:clrMapOvr>
    <a:masterClrMapping/>
  </p:clrMapOvr>
  <p:transition>
    <p:fade/>
  </p:transition>
  <p:timing>
    <p:tnLst>
      <p:par>
        <p:cTn id="1" dur="indefinite" restart="never" nodeType="tmRoot"/>
      </p:par>
    </p:tnLst>
  </p:timing>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6101810"/>
      </p:ext>
    </p:extLst>
  </p:cSld>
  <p:clrMapOvr>
    <a:masterClrMapping/>
  </p:clrMapOvr>
  <p:transition>
    <p:fade/>
  </p:transition>
  <p:timing>
    <p:tnLst>
      <p:par>
        <p:cTn id="1" dur="indefinite" restart="never" nodeType="tmRoot"/>
      </p:par>
    </p:tnLst>
  </p:timing>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295947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9721843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7517153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10496989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36618977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79485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0"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defTabSz="914126"/>
            <a:fld id="{0D099E2A-118A-4377-8F98-2DF40BCBA9FE}" type="slidenum">
              <a:rPr lang="en-US" smtClean="0"/>
              <a:pPr defTabSz="914126"/>
              <a:t>‹#›</a:t>
            </a:fld>
            <a:endParaRPr lang="en-US"/>
          </a:p>
        </p:txBody>
      </p:sp>
    </p:spTree>
    <p:extLst>
      <p:ext uri="{BB962C8B-B14F-4D97-AF65-F5344CB8AC3E}">
        <p14:creationId xmlns:p14="http://schemas.microsoft.com/office/powerpoint/2010/main" val="958859236"/>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2596290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 id="2147483843" r:id="rId30"/>
    <p:sldLayoutId id="2147483844" r:id="rId31"/>
    <p:sldLayoutId id="2147483845"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3.emf"/><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3.emf"/><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notesSlide" Target="../notesSlides/notesSlide3.xml"/><Relationship Id="rId5" Type="http://schemas.openxmlformats.org/officeDocument/2006/relationships/slideLayout" Target="../slideLayouts/slideLayout43.xml"/><Relationship Id="rId4" Type="http://schemas.openxmlformats.org/officeDocument/2006/relationships/tags" Target="../tags/tag4.xml"/><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56.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Data Storage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Includes physical servicers</a:t>
            </a:r>
            <a:br>
              <a:rPr lang="en-US" sz="3600" spc="-51" dirty="0" smtClean="0">
                <a:solidFill>
                  <a:srgbClr val="D2D2D2"/>
                </a:solidFill>
                <a:latin typeface="Segoe UI Light"/>
              </a:rPr>
            </a:br>
            <a:r>
              <a:rPr lang="en-US" sz="3600" spc="-51" dirty="0" smtClean="0">
                <a:solidFill>
                  <a:srgbClr val="D2D2D2"/>
                </a:solidFill>
                <a:latin typeface="Segoe UI Light"/>
              </a:rPr>
              <a:t>and services that support</a:t>
            </a:r>
            <a:br>
              <a:rPr lang="en-US" sz="3600" spc="-51" dirty="0" smtClean="0">
                <a:solidFill>
                  <a:srgbClr val="D2D2D2"/>
                </a:solidFill>
                <a:latin typeface="Segoe UI Light"/>
              </a:rPr>
            </a:br>
            <a:r>
              <a:rPr lang="en-US" sz="3600" spc="-51" dirty="0" smtClean="0">
                <a:solidFill>
                  <a:srgbClr val="D2D2D2"/>
                </a:solidFill>
                <a:latin typeface="Segoe UI Light"/>
              </a:rPr>
              <a:t>the Services layer.</a:t>
            </a:r>
            <a:endParaRPr lang="en-US" sz="3600" spc="-51" dirty="0">
              <a:solidFill>
                <a:srgbClr val="D2D2D2"/>
              </a:solidFill>
              <a:latin typeface="Segoe UI Ligh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Tree>
    <p:extLst>
      <p:ext uri="{BB962C8B-B14F-4D97-AF65-F5344CB8AC3E}">
        <p14:creationId xmlns:p14="http://schemas.microsoft.com/office/powerpoint/2010/main" val="3971895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Administration of the physical </a:t>
            </a:r>
            <a:r>
              <a:rPr lang="en-US" sz="3600" spc="-51" dirty="0">
                <a:solidFill>
                  <a:srgbClr val="D2D2D2"/>
                </a:solidFill>
                <a:latin typeface="Segoe UI Ligh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spTree>
    <p:extLst>
      <p:ext uri="{BB962C8B-B14F-4D97-AF65-F5344CB8AC3E}">
        <p14:creationId xmlns:p14="http://schemas.microsoft.com/office/powerpoint/2010/main" val="3154503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latin typeface="Segoe UI Ligh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latin typeface="Segoe UI Ligh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SQL Server</a:t>
              </a:r>
            </a:p>
            <a:p>
              <a:pPr algn="ctr" defTabSz="914099" fontAlgn="base">
                <a:spcBef>
                  <a:spcPct val="0"/>
                </a:spcBef>
                <a:spcAft>
                  <a:spcPct val="0"/>
                </a:spcAft>
              </a:pPr>
              <a:r>
                <a:rPr lang="en-US" sz="1200" dirty="0">
                  <a:solidFill>
                    <a:sysClr val="windowText" lastClr="000000"/>
                  </a:solidFill>
                  <a:latin typeface="Segoe UI Light"/>
                </a:rPr>
                <a:t>Applications</a:t>
              </a:r>
            </a:p>
            <a:p>
              <a:pPr algn="ctr" defTabSz="914099" fontAlgn="base">
                <a:spcBef>
                  <a:spcPct val="0"/>
                </a:spcBef>
                <a:spcAft>
                  <a:spcPct val="0"/>
                </a:spcAft>
              </a:pPr>
              <a:r>
                <a:rPr lang="en-US" sz="1200" dirty="0">
                  <a:solidFill>
                    <a:sysClr val="windowText" lastClr="000000"/>
                  </a:solidFill>
                  <a:latin typeface="Segoe UI Ligh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Segoe UI Ligh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343434"/>
                      </a:gs>
                      <a:gs pos="100000">
                        <a:srgbClr val="343434"/>
                      </a:gs>
                    </a:gsLst>
                    <a:lin ang="5400000" scaled="0"/>
                  </a:gradFill>
                  <a:latin typeface="Segoe UI Ligh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343434"/>
              </a:solidFill>
            </a:endParaRPr>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5400" spc="-51" dirty="0" smtClean="0">
                <a:solidFill>
                  <a:srgbClr val="D2D2D2"/>
                </a:solidFill>
                <a:latin typeface="Segoe UI Light"/>
              </a:rPr>
              <a:t>Microsoft Azure</a:t>
            </a:r>
            <a:br>
              <a:rPr lang="en-US" sz="5400" spc="-51" dirty="0" smtClean="0">
                <a:solidFill>
                  <a:srgbClr val="D2D2D2"/>
                </a:solidFill>
                <a:latin typeface="Segoe UI Light"/>
              </a:rPr>
            </a:br>
            <a:r>
              <a:rPr lang="en-US" sz="5400" spc="-51" dirty="0" smtClean="0">
                <a:solidFill>
                  <a:srgbClr val="D2D2D2"/>
                </a:solidFill>
                <a:latin typeface="Segoe UI Light"/>
              </a:rPr>
              <a:t>SQL Database</a:t>
            </a:r>
          </a:p>
          <a:p>
            <a:pPr marL="3175" lvl="1" indent="0" defTabSz="914325">
              <a:spcBef>
                <a:spcPts val="600"/>
              </a:spcBef>
              <a:buFont typeface="Arial" pitchFamily="34" charset="0"/>
              <a:buNone/>
            </a:pPr>
            <a:r>
              <a:rPr lang="en-US" sz="5400" spc="-51" dirty="0" smtClean="0">
                <a:solidFill>
                  <a:srgbClr val="D2D2D2"/>
                </a:solidFill>
                <a:latin typeface="Segoe UI Light"/>
              </a:rPr>
              <a:t>PaaS</a:t>
            </a:r>
            <a:endParaRPr lang="en-US" sz="5400" dirty="0">
              <a:latin typeface="Segoe UI Light"/>
            </a:endParaRPr>
          </a:p>
        </p:txBody>
      </p:sp>
    </p:spTree>
    <p:extLst>
      <p:ext uri="{BB962C8B-B14F-4D97-AF65-F5344CB8AC3E}">
        <p14:creationId xmlns:p14="http://schemas.microsoft.com/office/powerpoint/2010/main" val="120533122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9525" y="0"/>
            <a:ext cx="12201525" cy="812800"/>
          </a:xfrm>
          <a:prstGeom prst="rect">
            <a:avLst/>
          </a:prstGeom>
        </p:spPr>
        <p:txBody>
          <a:bodyPr>
            <a:normAutofit fontScale="90000"/>
          </a:bodyPr>
          <a:lstStyle/>
          <a:p>
            <a:r>
              <a:rPr lang="en-US" dirty="0"/>
              <a:t>Azure Storage Architecture</a:t>
            </a:r>
          </a:p>
        </p:txBody>
      </p:sp>
      <p:sp>
        <p:nvSpPr>
          <p:cNvPr id="20" name="TextBox 19"/>
          <p:cNvSpPr txBox="1"/>
          <p:nvPr/>
        </p:nvSpPr>
        <p:spPr>
          <a:xfrm>
            <a:off x="872295"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1" name="TextBox 30"/>
          <p:cNvSpPr txBox="1"/>
          <p:nvPr/>
        </p:nvSpPr>
        <p:spPr>
          <a:xfrm>
            <a:off x="3451600"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2" name="TextBox 31"/>
          <p:cNvSpPr txBox="1"/>
          <p:nvPr/>
        </p:nvSpPr>
        <p:spPr>
          <a:xfrm>
            <a:off x="6235923" y="1792211"/>
            <a:ext cx="1444225"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cxnSp>
        <p:nvCxnSpPr>
          <p:cNvPr id="14" name="Straight Arrow Connector 13"/>
          <p:cNvCxnSpPr>
            <a:stCxn id="7" idx="0"/>
            <a:endCxn id="20" idx="2"/>
          </p:cNvCxnSpPr>
          <p:nvPr/>
        </p:nvCxnSpPr>
        <p:spPr>
          <a:xfrm flipV="1">
            <a:off x="1594407"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0"/>
            <a:endCxn id="32" idx="2"/>
          </p:cNvCxnSpPr>
          <p:nvPr/>
        </p:nvCxnSpPr>
        <p:spPr>
          <a:xfrm flipV="1">
            <a:off x="6958036" y="2170980"/>
            <a:ext cx="0"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0" idx="0"/>
            <a:endCxn id="31" idx="2"/>
          </p:cNvCxnSpPr>
          <p:nvPr/>
        </p:nvCxnSpPr>
        <p:spPr>
          <a:xfrm flipV="1">
            <a:off x="4173712" y="2170980"/>
            <a:ext cx="1" cy="584938"/>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61059" y="3507235"/>
            <a:ext cx="11469883" cy="7117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Massive Scale Out &amp; Auto Load Balancing </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Index </a:t>
            </a:r>
            <a:r>
              <a:rPr lang="en-US" sz="3600" dirty="0">
                <a:gradFill>
                  <a:gsLst>
                    <a:gs pos="0">
                      <a:srgbClr val="FFFFFF"/>
                    </a:gs>
                    <a:gs pos="100000">
                      <a:srgbClr val="FFFFFF"/>
                    </a:gs>
                  </a:gsLst>
                  <a:lin ang="5400000" scaled="0"/>
                </a:gradFill>
                <a:latin typeface="+mj-lt"/>
                <a:ea typeface="Segoe UI" pitchFamily="34" charset="0"/>
                <a:cs typeface="Segoe UI" pitchFamily="34" charset="0"/>
              </a:rPr>
              <a:t>Layer</a:t>
            </a:r>
          </a:p>
        </p:txBody>
      </p:sp>
      <p:sp>
        <p:nvSpPr>
          <p:cNvPr id="6" name="Rectangle 5"/>
          <p:cNvSpPr/>
          <p:nvPr/>
        </p:nvSpPr>
        <p:spPr bwMode="auto">
          <a:xfrm>
            <a:off x="361059" y="4291079"/>
            <a:ext cx="11469883" cy="77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Distributed Replication Layer</a:t>
            </a:r>
          </a:p>
        </p:txBody>
      </p:sp>
      <p:sp>
        <p:nvSpPr>
          <p:cNvPr id="7" name="Rectangle 6"/>
          <p:cNvSpPr/>
          <p:nvPr/>
        </p:nvSpPr>
        <p:spPr bwMode="auto">
          <a:xfrm>
            <a:off x="361059" y="2755918"/>
            <a:ext cx="2466696"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Blob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bwMode="auto">
          <a:xfrm>
            <a:off x="5519669" y="2755918"/>
            <a:ext cx="2876733"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Queue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2904615" y="2755918"/>
            <a:ext cx="2538194"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Table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0" name="Group 169"/>
          <p:cNvGrpSpPr/>
          <p:nvPr/>
        </p:nvGrpSpPr>
        <p:grpSpPr>
          <a:xfrm>
            <a:off x="8473262" y="1792211"/>
            <a:ext cx="3357680" cy="1642948"/>
            <a:chOff x="8473262" y="1792211"/>
            <a:chExt cx="3357680" cy="1642948"/>
          </a:xfrm>
        </p:grpSpPr>
        <p:sp>
          <p:nvSpPr>
            <p:cNvPr id="11" name="Rectangle 10"/>
            <p:cNvSpPr/>
            <p:nvPr/>
          </p:nvSpPr>
          <p:spPr bwMode="auto">
            <a:xfrm>
              <a:off x="8473262" y="2755918"/>
              <a:ext cx="3357680" cy="6792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File Share Head</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TextBox 32"/>
            <p:cNvSpPr txBox="1"/>
            <p:nvPr/>
          </p:nvSpPr>
          <p:spPr>
            <a:xfrm>
              <a:off x="8707352" y="1793574"/>
              <a:ext cx="1444226" cy="378769"/>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REST</a:t>
              </a:r>
            </a:p>
          </p:txBody>
        </p:sp>
        <p:sp>
          <p:nvSpPr>
            <p:cNvPr id="34" name="TextBox 33"/>
            <p:cNvSpPr txBox="1"/>
            <p:nvPr/>
          </p:nvSpPr>
          <p:spPr>
            <a:xfrm>
              <a:off x="10275526" y="1792211"/>
              <a:ext cx="1321326" cy="381494"/>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3600" dirty="0">
                  <a:gradFill>
                    <a:gsLst>
                      <a:gs pos="2917">
                        <a:srgbClr val="FFFFFF"/>
                      </a:gs>
                      <a:gs pos="30000">
                        <a:srgbClr val="FFFFFF"/>
                      </a:gs>
                    </a:gsLst>
                    <a:lin ang="5400000" scaled="0"/>
                  </a:gradFill>
                  <a:latin typeface="+mj-lt"/>
                </a:rPr>
                <a:t>SMB</a:t>
              </a:r>
            </a:p>
          </p:txBody>
        </p:sp>
        <p:cxnSp>
          <p:nvCxnSpPr>
            <p:cNvPr id="29" name="Straight Arrow Connector 28"/>
            <p:cNvCxnSpPr>
              <a:stCxn id="11" idx="0"/>
              <a:endCxn id="33" idx="2"/>
            </p:cNvCxnSpPr>
            <p:nvPr/>
          </p:nvCxnSpPr>
          <p:spPr>
            <a:xfrm flipH="1" flipV="1">
              <a:off x="9429465" y="2172343"/>
              <a:ext cx="722637" cy="583575"/>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0"/>
              <a:endCxn id="34" idx="2"/>
            </p:cNvCxnSpPr>
            <p:nvPr/>
          </p:nvCxnSpPr>
          <p:spPr>
            <a:xfrm flipV="1">
              <a:off x="10152102" y="2173705"/>
              <a:ext cx="784087" cy="582213"/>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348096" y="3435159"/>
            <a:ext cx="11482845" cy="783844"/>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25756" y="1792211"/>
            <a:ext cx="8070646" cy="164294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61059" y="4291079"/>
            <a:ext cx="11469882" cy="774710"/>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221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xit" presetSubtype="0" fill="hold" grpId="0"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170"/>
                                        </p:tgtEl>
                                        <p:attrNameLst>
                                          <p:attrName>style.visibility</p:attrName>
                                        </p:attrNameLst>
                                      </p:cBhvr>
                                      <p:to>
                                        <p:strVal val="visible"/>
                                      </p:to>
                                    </p:set>
                                    <p:anim calcmode="lin" valueType="num">
                                      <p:cBhvr additive="base">
                                        <p:cTn id="26" dur="500" fill="hold"/>
                                        <p:tgtEl>
                                          <p:spTgt spid="170"/>
                                        </p:tgtEl>
                                        <p:attrNameLst>
                                          <p:attrName>ppt_x</p:attrName>
                                        </p:attrNameLst>
                                      </p:cBhvr>
                                      <p:tavLst>
                                        <p:tav tm="0">
                                          <p:val>
                                            <p:strVal val="1+#ppt_w/2"/>
                                          </p:val>
                                        </p:tav>
                                        <p:tav tm="100000">
                                          <p:val>
                                            <p:strVal val="#ppt_x"/>
                                          </p:val>
                                        </p:tav>
                                      </p:tavLst>
                                    </p:anim>
                                    <p:anim calcmode="lin" valueType="num">
                                      <p:cBhvr additive="base">
                                        <p:cTn id="27" dur="500" fill="hold"/>
                                        <p:tgtEl>
                                          <p:spTgt spid="170"/>
                                        </p:tgtEl>
                                        <p:attrNameLst>
                                          <p:attrName>ppt_y</p:attrName>
                                        </p:attrNameLst>
                                      </p:cBhvr>
                                      <p:tavLst>
                                        <p:tav tm="0">
                                          <p:val>
                                            <p:strVal val="#ppt_y"/>
                                          </p:val>
                                        </p:tav>
                                        <p:tav tm="100000">
                                          <p:val>
                                            <p:strVal val="#ppt_y"/>
                                          </p:val>
                                        </p:tav>
                                      </p:tavLst>
                                    </p:anim>
                                  </p:childTnLst>
                                </p:cTn>
                              </p:par>
                              <p:par>
                                <p:cTn id="28" presetID="10" presetClass="entr" presetSubtype="0" fill="hold" grpId="3"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4" grpId="0" animBg="1"/>
      <p:bldP spid="24" grpId="1" animBg="1"/>
      <p:bldP spid="24" grpId="2" animBg="1"/>
      <p:bldP spid="24" grpId="3"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Blobs</a:t>
            </a:r>
            <a:endParaRPr lang="en-US" dirty="0"/>
          </a:p>
        </p:txBody>
      </p:sp>
    </p:spTree>
    <p:extLst>
      <p:ext uri="{BB962C8B-B14F-4D97-AF65-F5344CB8AC3E}">
        <p14:creationId xmlns:p14="http://schemas.microsoft.com/office/powerpoint/2010/main" val="8884775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265615354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586224" y="3873501"/>
            <a:ext cx="11019553" cy="950913"/>
          </a:xfrm>
        </p:spPr>
        <p:txBody>
          <a:bodyPr/>
          <a:lstStyle/>
          <a:p>
            <a:pPr defTabSz="914400">
              <a:tabLst>
                <a:tab pos="10804525" algn="r"/>
              </a:tabLst>
            </a:pPr>
            <a:r>
              <a:rPr lang="en-US" dirty="0"/>
              <a:t>Block </a:t>
            </a:r>
            <a:r>
              <a:rPr lang="en-US" dirty="0" smtClean="0"/>
              <a:t>Blob	Page Blob</a:t>
            </a:r>
            <a:endParaRPr lang="en-US" dirty="0"/>
          </a:p>
          <a:p>
            <a:endParaRPr lang="en-US" dirty="0"/>
          </a:p>
        </p:txBody>
      </p:sp>
      <p:sp>
        <p:nvSpPr>
          <p:cNvPr id="3" name="Title 2"/>
          <p:cNvSpPr>
            <a:spLocks noGrp="1"/>
          </p:cNvSpPr>
          <p:nvPr>
            <p:ph type="title"/>
          </p:nvPr>
        </p:nvSpPr>
        <p:spPr>
          <a:prstGeom prst="rect">
            <a:avLst/>
          </a:prstGeom>
        </p:spPr>
        <p:txBody>
          <a:bodyPr/>
          <a:lstStyle/>
          <a:p>
            <a:r>
              <a:rPr lang="en-US" dirty="0"/>
              <a:t>Two Types of Blobs Under the Hood</a:t>
            </a:r>
          </a:p>
        </p:txBody>
      </p:sp>
    </p:spTree>
    <p:extLst>
      <p:ext uri="{BB962C8B-B14F-4D97-AF65-F5344CB8AC3E}">
        <p14:creationId xmlns:p14="http://schemas.microsoft.com/office/powerpoint/2010/main" val="251389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Block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streaming workloads</a:t>
            </a:r>
          </a:p>
          <a:p>
            <a:pPr marL="0" indent="0" defTabSz="914099" fontAlgn="base">
              <a:spcAft>
                <a:spcPts val="1200"/>
              </a:spcAft>
              <a:buNone/>
            </a:pPr>
            <a:r>
              <a:rPr lang="en-US" sz="3200" dirty="0"/>
              <a:t>Each blob consists of a sequence of blocks</a:t>
            </a:r>
          </a:p>
          <a:p>
            <a:pPr marL="0" indent="0" defTabSz="914099" fontAlgn="base">
              <a:spcAft>
                <a:spcPts val="1200"/>
              </a:spcAft>
              <a:buNone/>
            </a:pPr>
            <a:r>
              <a:rPr lang="en-US" sz="3200" dirty="0"/>
              <a:t>Each block is identified by a Block ID</a:t>
            </a:r>
          </a:p>
          <a:p>
            <a:pPr marL="0" indent="0" defTabSz="914099" fontAlgn="base">
              <a:spcAft>
                <a:spcPts val="1200"/>
              </a:spcAft>
              <a:buNone/>
            </a:pPr>
            <a:r>
              <a:rPr lang="en-US" sz="3200" dirty="0"/>
              <a:t>Size limit 200GB per blob</a:t>
            </a:r>
          </a:p>
          <a:p>
            <a:pPr marL="0" indent="0" defTabSz="914099" fontAlgn="base">
              <a:spcAft>
                <a:spcPts val="1200"/>
              </a:spcAft>
              <a:buNone/>
            </a:pPr>
            <a:r>
              <a:rPr lang="en-US" sz="3200" dirty="0"/>
              <a:t>Optimistic Concurrency via </a:t>
            </a:r>
            <a:r>
              <a:rPr lang="en-US" sz="3200" dirty="0" err="1" smtClean="0"/>
              <a:t>Etags</a:t>
            </a:r>
            <a:endParaRPr lang="en-US" sz="3200" dirty="0"/>
          </a:p>
        </p:txBody>
      </p:sp>
    </p:spTree>
    <p:extLst>
      <p:ext uri="{BB962C8B-B14F-4D97-AF65-F5344CB8AC3E}">
        <p14:creationId xmlns:p14="http://schemas.microsoft.com/office/powerpoint/2010/main" val="14433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normAutofit fontScale="90000"/>
          </a:bodyPr>
          <a:lstStyle/>
          <a:p>
            <a:r>
              <a:rPr lang="en-US" dirty="0" smtClean="0"/>
              <a:t>Page Blob</a:t>
            </a:r>
            <a:endParaRPr lang="en-US" dirty="0"/>
          </a:p>
        </p:txBody>
      </p:sp>
      <p:sp>
        <p:nvSpPr>
          <p:cNvPr id="2" name="Content Placeholder 1"/>
          <p:cNvSpPr>
            <a:spLocks noGrp="1"/>
          </p:cNvSpPr>
          <p:nvPr>
            <p:ph sz="quarter" idx="10"/>
          </p:nvPr>
        </p:nvSpPr>
        <p:spPr/>
        <p:txBody>
          <a:bodyPr/>
          <a:lstStyle/>
          <a:p>
            <a:pPr marL="0" indent="0" defTabSz="914099" fontAlgn="base">
              <a:spcAft>
                <a:spcPts val="1200"/>
              </a:spcAft>
              <a:buNone/>
            </a:pPr>
            <a:r>
              <a:rPr lang="en-US" sz="3200" dirty="0"/>
              <a:t>Targeted at random read/write </a:t>
            </a:r>
            <a:r>
              <a:rPr lang="en-US" sz="3200" dirty="0" smtClean="0"/>
              <a:t>workloads</a:t>
            </a:r>
          </a:p>
          <a:p>
            <a:pPr marL="0" indent="0" defTabSz="914099" fontAlgn="base">
              <a:spcAft>
                <a:spcPts val="1200"/>
              </a:spcAft>
              <a:buNone/>
            </a:pPr>
            <a:r>
              <a:rPr lang="en-US" sz="3200" dirty="0" smtClean="0"/>
              <a:t>Each </a:t>
            </a:r>
            <a:r>
              <a:rPr lang="en-US" sz="3200" dirty="0"/>
              <a:t>blob consists of an array of pages </a:t>
            </a:r>
          </a:p>
          <a:p>
            <a:pPr marL="0" indent="0" defTabSz="914099" fontAlgn="base">
              <a:spcAft>
                <a:spcPts val="1200"/>
              </a:spcAft>
              <a:buNone/>
            </a:pPr>
            <a:r>
              <a:rPr lang="en-US" sz="3200" dirty="0"/>
              <a:t>Each page is identified by its offset from the start of the blob</a:t>
            </a:r>
          </a:p>
          <a:p>
            <a:pPr marL="0" indent="0" defTabSz="914099" fontAlgn="base">
              <a:spcAft>
                <a:spcPts val="1200"/>
              </a:spcAft>
              <a:buNone/>
            </a:pPr>
            <a:r>
              <a:rPr lang="en-US" sz="3200" dirty="0"/>
              <a:t>Size limit 1TB per blob</a:t>
            </a:r>
          </a:p>
          <a:p>
            <a:pPr marL="0" indent="0" defTabSz="914099" fontAlgn="base">
              <a:spcAft>
                <a:spcPts val="1200"/>
              </a:spcAft>
              <a:buNone/>
            </a:pPr>
            <a:r>
              <a:rPr lang="en-US" sz="3200" dirty="0"/>
              <a:t>Optimistic or Pessimistic (locking) concurrency via </a:t>
            </a:r>
            <a:r>
              <a:rPr lang="en-US" sz="3200" dirty="0" smtClean="0"/>
              <a:t>leases</a:t>
            </a:r>
            <a:endParaRPr lang="en-US" sz="3200" dirty="0"/>
          </a:p>
        </p:txBody>
      </p:sp>
    </p:spTree>
    <p:extLst>
      <p:ext uri="{BB962C8B-B14F-4D97-AF65-F5344CB8AC3E}">
        <p14:creationId xmlns:p14="http://schemas.microsoft.com/office/powerpoint/2010/main" val="32739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Blob Storage Concepts</a:t>
            </a:r>
            <a:endParaRPr lang="en-US" dirty="0"/>
          </a:p>
        </p:txBody>
      </p:sp>
      <p:sp>
        <p:nvSpPr>
          <p:cNvPr id="66" name="Rounded Rectangle 65"/>
          <p:cNvSpPr/>
          <p:nvPr/>
        </p:nvSpPr>
        <p:spPr>
          <a:xfrm>
            <a:off x="6160441" y="1803399"/>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Blob</a:t>
            </a:r>
          </a:p>
        </p:txBody>
      </p:sp>
      <p:sp>
        <p:nvSpPr>
          <p:cNvPr id="69" name="Rounded Rectangle 68"/>
          <p:cNvSpPr/>
          <p:nvPr/>
        </p:nvSpPr>
        <p:spPr>
          <a:xfrm>
            <a:off x="3587136" y="1803400"/>
            <a:ext cx="2444678"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Container</a:t>
            </a:r>
          </a:p>
        </p:txBody>
      </p:sp>
      <p:sp>
        <p:nvSpPr>
          <p:cNvPr id="72" name="Rounded Rectangle 71"/>
          <p:cNvSpPr/>
          <p:nvPr/>
        </p:nvSpPr>
        <p:spPr>
          <a:xfrm>
            <a:off x="1081963" y="1803400"/>
            <a:ext cx="2361146"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sp>
        <p:nvSpPr>
          <p:cNvPr id="100" name="Rectangle 99"/>
          <p:cNvSpPr/>
          <p:nvPr/>
        </p:nvSpPr>
        <p:spPr bwMode="auto">
          <a:xfrm>
            <a:off x="175223" y="1136378"/>
            <a:ext cx="9791004" cy="457200"/>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defTabSz="914061" fontAlgn="base">
              <a:spcBef>
                <a:spcPct val="0"/>
              </a:spcBef>
              <a:spcAft>
                <a:spcPct val="0"/>
              </a:spcAft>
            </a:pPr>
            <a:r>
              <a:rPr lang="en-US" sz="2000" dirty="0">
                <a:solidFill>
                  <a:srgbClr val="FFFFFF">
                    <a:alpha val="99000"/>
                  </a:srgbClr>
                </a:solidFill>
                <a:latin typeface="Consolas" pitchFamily="49" charset="0"/>
                <a:cs typeface="Consolas" pitchFamily="49" charset="0"/>
              </a:rPr>
              <a:t>http</a:t>
            </a:r>
            <a:r>
              <a:rPr lang="en-US" sz="2000" dirty="0" smtClean="0">
                <a:solidFill>
                  <a:srgbClr val="FFFFFF">
                    <a:alpha val="99000"/>
                  </a:srgbClr>
                </a:solidFill>
                <a:latin typeface="Consolas" pitchFamily="49" charset="0"/>
                <a:cs typeface="Consolas" pitchFamily="49" charset="0"/>
              </a:rPr>
              <a:t>://{account}.</a:t>
            </a:r>
            <a:r>
              <a:rPr lang="en-US" sz="2000" i="1" dirty="0" smtClean="0">
                <a:solidFill>
                  <a:srgbClr val="FFFFFF">
                    <a:alpha val="99000"/>
                  </a:srgbClr>
                </a:solidFill>
                <a:latin typeface="Consolas" pitchFamily="49" charset="0"/>
                <a:cs typeface="Consolas" pitchFamily="49" charset="0"/>
              </a:rPr>
              <a:t>blob.core.windows.net</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container</a:t>
            </a:r>
            <a:r>
              <a:rPr lang="en-US" sz="2000" dirty="0">
                <a:solidFill>
                  <a:srgbClr val="FFFFFF">
                    <a:alpha val="99000"/>
                  </a:srgbClr>
                </a:solidFill>
                <a:latin typeface="Consolas" pitchFamily="49" charset="0"/>
                <a:cs typeface="Consolas" pitchFamily="49" charset="0"/>
              </a:rPr>
              <a:t>}</a:t>
            </a:r>
            <a:r>
              <a:rPr lang="en-US" sz="2000" dirty="0" smtClean="0">
                <a:solidFill>
                  <a:srgbClr val="FFFFFF">
                    <a:alpha val="99000"/>
                  </a:srgbClr>
                </a:solidFill>
                <a:latin typeface="Consolas" pitchFamily="49" charset="0"/>
                <a:cs typeface="Consolas" pitchFamily="49" charset="0"/>
              </a:rPr>
              <a:t>/{blobname</a:t>
            </a:r>
            <a:r>
              <a:rPr lang="en-US" sz="2000" dirty="0">
                <a:solidFill>
                  <a:srgbClr val="FFFFFF">
                    <a:alpha val="99000"/>
                  </a:srgbClr>
                </a:solidFill>
                <a:latin typeface="Consolas" pitchFamily="49" charset="0"/>
                <a:cs typeface="Consolas" pitchFamily="49" charset="0"/>
              </a:rPr>
              <a:t>}</a:t>
            </a:r>
          </a:p>
        </p:txBody>
      </p:sp>
      <p:sp>
        <p:nvSpPr>
          <p:cNvPr id="101" name="Down Arrow 100"/>
          <p:cNvSpPr/>
          <p:nvPr/>
        </p:nvSpPr>
        <p:spPr bwMode="auto">
          <a:xfrm rot="10800000">
            <a:off x="1700188" y="1507751"/>
            <a:ext cx="302165" cy="39421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2" name="Down Arrow 101"/>
          <p:cNvSpPr/>
          <p:nvPr/>
        </p:nvSpPr>
        <p:spPr bwMode="auto">
          <a:xfrm rot="12917701">
            <a:off x="5550609" y="1469990"/>
            <a:ext cx="302165" cy="462480"/>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sp>
        <p:nvSpPr>
          <p:cNvPr id="105" name="Rounded Rectangle 104"/>
          <p:cNvSpPr/>
          <p:nvPr/>
        </p:nvSpPr>
        <p:spPr>
          <a:xfrm>
            <a:off x="8492219" y="1803400"/>
            <a:ext cx="2380749" cy="42960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tIns="274320"/>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Pages/Blocks</a:t>
            </a:r>
            <a:endParaRPr lang="en-US" sz="2800" dirty="0">
              <a:solidFill>
                <a:srgbClr val="595959">
                  <a:alpha val="98824"/>
                </a:srgbClr>
              </a:solidFill>
              <a:latin typeface="Segoe UI Light" pitchFamily="34" charset="0"/>
            </a:endParaRPr>
          </a:p>
        </p:txBody>
      </p:sp>
      <p:sp>
        <p:nvSpPr>
          <p:cNvPr id="103" name="Down Arrow 102"/>
          <p:cNvSpPr/>
          <p:nvPr/>
        </p:nvSpPr>
        <p:spPr bwMode="auto">
          <a:xfrm rot="12330302">
            <a:off x="7722944" y="1493579"/>
            <a:ext cx="302165" cy="387925"/>
          </a:xfrm>
          <a:prstGeom prst="downArrow">
            <a:avLst/>
          </a:prstGeom>
          <a:solidFill>
            <a:schemeClr val="accent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ct val="0"/>
              </a:spcBef>
              <a:spcAft>
                <a:spcPct val="0"/>
              </a:spcAft>
            </a:pPr>
            <a:endParaRPr lang="en-US" sz="2300" dirty="0">
              <a:solidFill>
                <a:srgbClr val="FFFFFF"/>
              </a:solidFill>
              <a:latin typeface="Calibri"/>
            </a:endParaRPr>
          </a:p>
        </p:txBody>
      </p:sp>
      <p:cxnSp>
        <p:nvCxnSpPr>
          <p:cNvPr id="4" name="Straight Connector 3"/>
          <p:cNvCxnSpPr/>
          <p:nvPr/>
        </p:nvCxnSpPr>
        <p:spPr>
          <a:xfrm>
            <a:off x="2858809" y="4551219"/>
            <a:ext cx="1537854" cy="10183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2848419" y="3647209"/>
            <a:ext cx="1496291" cy="104948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519558" y="423065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chemeClr val="lt1">
                    <a:alpha val="99000"/>
                  </a:schemeClr>
                </a:solidFill>
              </a:rPr>
              <a:t>contoso</a:t>
            </a:r>
            <a:endParaRPr lang="en-US" sz="2000" dirty="0">
              <a:solidFill>
                <a:schemeClr val="lt1">
                  <a:alpha val="99000"/>
                </a:schemeClr>
              </a:solidFill>
            </a:endParaRPr>
          </a:p>
        </p:txBody>
      </p:sp>
      <p:cxnSp>
        <p:nvCxnSpPr>
          <p:cNvPr id="119" name="Straight Connector 118"/>
          <p:cNvCxnSpPr/>
          <p:nvPr/>
        </p:nvCxnSpPr>
        <p:spPr>
          <a:xfrm>
            <a:off x="5456536" y="5434445"/>
            <a:ext cx="10287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5383801" y="3709555"/>
            <a:ext cx="1273463" cy="6650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383800" y="3086100"/>
            <a:ext cx="1195386" cy="75853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888010" y="4239491"/>
            <a:ext cx="1589809" cy="90400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endCxn id="111" idx="1"/>
          </p:cNvCxnSpPr>
          <p:nvPr/>
        </p:nvCxnSpPr>
        <p:spPr>
          <a:xfrm flipV="1">
            <a:off x="7877618" y="3737075"/>
            <a:ext cx="1011020" cy="66867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467854" y="2773645"/>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PIC01.JPG</a:t>
            </a:r>
          </a:p>
        </p:txBody>
      </p:sp>
      <p:sp>
        <p:nvSpPr>
          <p:cNvPr id="111" name="Rounded Rectangle 18"/>
          <p:cNvSpPr/>
          <p:nvPr/>
        </p:nvSpPr>
        <p:spPr>
          <a:xfrm>
            <a:off x="8888639" y="3385646"/>
            <a:ext cx="1585469" cy="70285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5" name="Rectangle 114"/>
          <p:cNvSpPr/>
          <p:nvPr/>
        </p:nvSpPr>
        <p:spPr>
          <a:xfrm>
            <a:off x="8888429" y="452087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Block/Page</a:t>
            </a:r>
          </a:p>
        </p:txBody>
      </p:sp>
      <p:sp>
        <p:nvSpPr>
          <p:cNvPr id="117" name="Rectangle 116"/>
          <p:cNvSpPr/>
          <p:nvPr/>
        </p:nvSpPr>
        <p:spPr>
          <a:xfrm>
            <a:off x="6467853" y="3916648"/>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PIC02.JPG</a:t>
            </a:r>
          </a:p>
        </p:txBody>
      </p:sp>
      <p:sp>
        <p:nvSpPr>
          <p:cNvPr id="79" name="Rectangle 78"/>
          <p:cNvSpPr/>
          <p:nvPr/>
        </p:nvSpPr>
        <p:spPr>
          <a:xfrm>
            <a:off x="4083070" y="3383250"/>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images</a:t>
            </a:r>
          </a:p>
        </p:txBody>
      </p:sp>
      <p:sp>
        <p:nvSpPr>
          <p:cNvPr id="98" name="Rounded Rectangle 97"/>
          <p:cNvSpPr/>
          <p:nvPr/>
        </p:nvSpPr>
        <p:spPr>
          <a:xfrm>
            <a:off x="6467854" y="507805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VID1.AVI</a:t>
            </a:r>
          </a:p>
        </p:txBody>
      </p:sp>
      <p:sp>
        <p:nvSpPr>
          <p:cNvPr id="92" name="Rectangle 91"/>
          <p:cNvSpPr/>
          <p:nvPr/>
        </p:nvSpPr>
        <p:spPr>
          <a:xfrm>
            <a:off x="4083071" y="5078059"/>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chemeClr val="lt1">
                    <a:alpha val="99000"/>
                  </a:schemeClr>
                </a:solidFill>
              </a:rPr>
              <a:t>videos</a:t>
            </a:r>
          </a:p>
        </p:txBody>
      </p:sp>
    </p:spTree>
    <p:extLst>
      <p:ext uri="{BB962C8B-B14F-4D97-AF65-F5344CB8AC3E}">
        <p14:creationId xmlns:p14="http://schemas.microsoft.com/office/powerpoint/2010/main" val="12669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2000" tmFilter="0, 0; .2, .5; .8, .5; 1, 0"/>
                                        <p:tgtEl>
                                          <p:spTgt spid="72"/>
                                        </p:tgtEl>
                                      </p:cBhvr>
                                    </p:animEffect>
                                    <p:animScale>
                                      <p:cBhvr>
                                        <p:cTn id="12" dur="1000" autoRev="1" fill="hold"/>
                                        <p:tgtEl>
                                          <p:spTgt spid="72"/>
                                        </p:tgtEl>
                                      </p:cBhvr>
                                      <p:by x="105000" y="105000"/>
                                    </p:animScale>
                                  </p:childTnLst>
                                </p:cTn>
                              </p:par>
                              <p:par>
                                <p:cTn id="13" presetID="10"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10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grpId="0" nodeType="clickEffect">
                                  <p:stCondLst>
                                    <p:cond delay="0"/>
                                  </p:stCondLst>
                                  <p:childTnLst>
                                    <p:animEffect transition="out" filter="fade">
                                      <p:cBhvr>
                                        <p:cTn id="19" dur="2000" tmFilter="0, 0; .2, .5; .8, .5; 1, 0"/>
                                        <p:tgtEl>
                                          <p:spTgt spid="69"/>
                                        </p:tgtEl>
                                      </p:cBhvr>
                                    </p:animEffect>
                                    <p:animScale>
                                      <p:cBhvr>
                                        <p:cTn id="20" dur="1000" autoRev="1" fill="hold"/>
                                        <p:tgtEl>
                                          <p:spTgt spid="69"/>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2000" tmFilter="0, 0; .2, .5; .8, .5; 1, 0"/>
                                        <p:tgtEl>
                                          <p:spTgt spid="66"/>
                                        </p:tgtEl>
                                      </p:cBhvr>
                                    </p:animEffect>
                                    <p:animScale>
                                      <p:cBhvr>
                                        <p:cTn id="28" dur="1000" autoRev="1" fill="hold"/>
                                        <p:tgtEl>
                                          <p:spTgt spid="66"/>
                                        </p:tgtEl>
                                      </p:cBhvr>
                                      <p:by x="105000" y="105000"/>
                                    </p:animScale>
                                  </p:childTnLst>
                                </p:cTn>
                              </p:par>
                              <p:par>
                                <p:cTn id="29" presetID="10" presetClass="entr" presetSubtype="0" fill="hold" grpId="0" nodeType="with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fade">
                                      <p:cBhvr>
                                        <p:cTn id="31"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2" grpId="0" animBg="1"/>
      <p:bldP spid="100" grpId="0"/>
      <p:bldP spid="101" grpId="0" animBg="1"/>
      <p:bldP spid="102" grpId="0" animBg="1"/>
      <p:bldP spid="10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Files</a:t>
            </a: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StorSimple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13" y="2970214"/>
            <a:ext cx="11396870" cy="917575"/>
          </a:xfrm>
        </p:spPr>
        <p:txBody>
          <a:bodyPr/>
          <a:lstStyle/>
          <a:p>
            <a:r>
              <a:rPr lang="en-US" dirty="0" smtClean="0"/>
              <a:t>Demo: Create a Storage Account</a:t>
            </a:r>
            <a:endParaRPr lang="en-US" dirty="0"/>
          </a:p>
        </p:txBody>
      </p:sp>
    </p:spTree>
    <p:extLst>
      <p:ext uri="{BB962C8B-B14F-4D97-AF65-F5344CB8AC3E}">
        <p14:creationId xmlns:p14="http://schemas.microsoft.com/office/powerpoint/2010/main" val="42411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smtClean="0"/>
              <a:t>Blob Details – Containers</a:t>
            </a:r>
            <a:endParaRPr lang="en-US" dirty="0"/>
          </a:p>
        </p:txBody>
      </p:sp>
      <p:sp>
        <p:nvSpPr>
          <p:cNvPr id="3" name="Content Placeholder 2"/>
          <p:cNvSpPr>
            <a:spLocks noGrp="1"/>
          </p:cNvSpPr>
          <p:nvPr>
            <p:ph sz="quarter" idx="10"/>
          </p:nvPr>
        </p:nvSpPr>
        <p:spPr/>
        <p:txBody>
          <a:bodyPr/>
          <a:lstStyle/>
          <a:p>
            <a:r>
              <a:rPr lang="en-US" sz="2800" dirty="0"/>
              <a:t>Multiple Containers per Account</a:t>
            </a:r>
          </a:p>
          <a:p>
            <a:r>
              <a:rPr lang="en-US" sz="2800" dirty="0"/>
              <a:t>Special $root container</a:t>
            </a:r>
          </a:p>
          <a:p>
            <a:endParaRPr lang="en-US" sz="2800" dirty="0"/>
          </a:p>
        </p:txBody>
      </p:sp>
    </p:spTree>
    <p:extLst>
      <p:ext uri="{BB962C8B-B14F-4D97-AF65-F5344CB8AC3E}">
        <p14:creationId xmlns:p14="http://schemas.microsoft.com/office/powerpoint/2010/main" val="214138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Containers</a:t>
            </a:r>
          </a:p>
        </p:txBody>
      </p:sp>
      <p:sp>
        <p:nvSpPr>
          <p:cNvPr id="3" name="Content Placeholder 2"/>
          <p:cNvSpPr>
            <a:spLocks noGrp="1"/>
          </p:cNvSpPr>
          <p:nvPr>
            <p:ph sz="quarter" idx="10"/>
          </p:nvPr>
        </p:nvSpPr>
        <p:spPr/>
        <p:txBody>
          <a:bodyPr/>
          <a:lstStyle/>
          <a:p>
            <a:r>
              <a:rPr lang="en-US" sz="2800" dirty="0"/>
              <a:t>A container holds a set of blobs</a:t>
            </a:r>
          </a:p>
          <a:p>
            <a:r>
              <a:rPr lang="en-US" sz="2800" dirty="0"/>
              <a:t>Set access policies at the container level </a:t>
            </a:r>
          </a:p>
          <a:p>
            <a:r>
              <a:rPr lang="en-US" sz="2800" dirty="0"/>
              <a:t>Associate Metadata with Container</a:t>
            </a:r>
          </a:p>
          <a:p>
            <a:r>
              <a:rPr lang="en-US" sz="2800" dirty="0"/>
              <a:t>List the blobs in a container</a:t>
            </a:r>
          </a:p>
          <a:p>
            <a:r>
              <a:rPr lang="en-US" sz="2800" dirty="0"/>
              <a:t>Including Blob Metadata and MD5 </a:t>
            </a:r>
            <a:br>
              <a:rPr lang="en-US" sz="2800" dirty="0"/>
            </a:br>
            <a:r>
              <a:rPr lang="en-US" sz="2800" dirty="0"/>
              <a:t>	no search on metadata WHERE </a:t>
            </a:r>
            <a:r>
              <a:rPr lang="en-US" sz="2800" dirty="0" err="1"/>
              <a:t>MetadataValue</a:t>
            </a:r>
            <a:r>
              <a:rPr lang="en-US" sz="2800" dirty="0"/>
              <a:t> = ?</a:t>
            </a:r>
          </a:p>
          <a:p>
            <a:endParaRPr lang="en-US" sz="2800" dirty="0"/>
          </a:p>
        </p:txBody>
      </p:sp>
    </p:spTree>
    <p:extLst>
      <p:ext uri="{BB962C8B-B14F-4D97-AF65-F5344CB8AC3E}">
        <p14:creationId xmlns:p14="http://schemas.microsoft.com/office/powerpoint/2010/main" val="299373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Blob Details – Throughput</a:t>
            </a:r>
          </a:p>
        </p:txBody>
      </p:sp>
      <p:sp>
        <p:nvSpPr>
          <p:cNvPr id="3" name="Content Placeholder 2"/>
          <p:cNvSpPr>
            <a:spLocks noGrp="1"/>
          </p:cNvSpPr>
          <p:nvPr>
            <p:ph sz="quarter" idx="10"/>
          </p:nvPr>
        </p:nvSpPr>
        <p:spPr/>
        <p:txBody>
          <a:bodyPr/>
          <a:lstStyle/>
          <a:p>
            <a:r>
              <a:rPr lang="en-US" sz="2800" dirty="0"/>
              <a:t>Effectively in Partition of 1</a:t>
            </a:r>
          </a:p>
          <a:p>
            <a:r>
              <a:rPr lang="en-US" sz="2800" dirty="0"/>
              <a:t>Target of 60MB/s per Blob</a:t>
            </a:r>
          </a:p>
          <a:p>
            <a:endParaRPr lang="en-US" sz="2800" dirty="0"/>
          </a:p>
        </p:txBody>
      </p:sp>
    </p:spTree>
    <p:extLst>
      <p:ext uri="{BB962C8B-B14F-4D97-AF65-F5344CB8AC3E}">
        <p14:creationId xmlns:p14="http://schemas.microsoft.com/office/powerpoint/2010/main" val="53823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3600" dirty="0"/>
              <a:t>Blob Details – Main Web Service Operations</a:t>
            </a:r>
          </a:p>
        </p:txBody>
      </p:sp>
      <p:sp>
        <p:nvSpPr>
          <p:cNvPr id="3" name="TextBox 2"/>
          <p:cNvSpPr txBox="1"/>
          <p:nvPr/>
        </p:nvSpPr>
        <p:spPr>
          <a:xfrm>
            <a:off x="3235036" y="683829"/>
            <a:ext cx="5721928" cy="4019562"/>
          </a:xfrm>
          <a:prstGeom prst="rect">
            <a:avLst/>
          </a:prstGeom>
          <a:noFill/>
        </p:spPr>
        <p:txBody>
          <a:bodyPr wrap="square" lIns="182880" tIns="146304" rIns="182880" bIns="146304" rtlCol="0" anchor="ctr">
            <a:spAutoFit/>
          </a:bodyPr>
          <a:lstStyle/>
          <a:p>
            <a:pPr marL="252000" algn="ctr" defTabSz="914099" fontAlgn="base">
              <a:spcBef>
                <a:spcPts val="1200"/>
              </a:spcBef>
              <a:spcAft>
                <a:spcPct val="0"/>
              </a:spcAft>
            </a:pPr>
            <a:r>
              <a:rPr lang="en-US" sz="3200" dirty="0" err="1"/>
              <a:t>PutBlob</a:t>
            </a:r>
            <a:endParaRPr lang="en-US" sz="3200" dirty="0"/>
          </a:p>
          <a:p>
            <a:pPr marL="252000" algn="ctr" defTabSz="914099" fontAlgn="base">
              <a:spcBef>
                <a:spcPts val="1200"/>
              </a:spcBef>
              <a:spcAft>
                <a:spcPct val="0"/>
              </a:spcAft>
            </a:pPr>
            <a:r>
              <a:rPr lang="en-US" sz="3200" dirty="0" err="1"/>
              <a:t>GetBlob</a:t>
            </a:r>
            <a:endParaRPr lang="en-US" sz="3200" dirty="0"/>
          </a:p>
          <a:p>
            <a:pPr marL="252000" algn="ctr" defTabSz="914099" fontAlgn="base">
              <a:spcBef>
                <a:spcPts val="1200"/>
              </a:spcBef>
              <a:spcAft>
                <a:spcPct val="0"/>
              </a:spcAft>
            </a:pPr>
            <a:r>
              <a:rPr lang="en-US" sz="3200" dirty="0" err="1"/>
              <a:t>DeleteBlob</a:t>
            </a:r>
            <a:endParaRPr lang="en-US" sz="3200" dirty="0"/>
          </a:p>
          <a:p>
            <a:pPr marL="252000" algn="ctr" defTabSz="914099" fontAlgn="base">
              <a:spcBef>
                <a:spcPts val="1200"/>
              </a:spcBef>
              <a:spcAft>
                <a:spcPct val="0"/>
              </a:spcAft>
            </a:pPr>
            <a:r>
              <a:rPr lang="en-US" sz="3200" dirty="0" err="1"/>
              <a:t>CopyBlob</a:t>
            </a:r>
            <a:endParaRPr lang="en-US" sz="3200" dirty="0"/>
          </a:p>
          <a:p>
            <a:pPr marL="252000" algn="ctr" defTabSz="914099" fontAlgn="base">
              <a:spcBef>
                <a:spcPts val="1200"/>
              </a:spcBef>
              <a:spcAft>
                <a:spcPct val="0"/>
              </a:spcAft>
            </a:pPr>
            <a:r>
              <a:rPr lang="en-US" sz="3200" dirty="0" err="1"/>
              <a:t>SnapshotBlob</a:t>
            </a:r>
            <a:r>
              <a:rPr lang="en-US" sz="3200" dirty="0"/>
              <a:t> </a:t>
            </a:r>
          </a:p>
          <a:p>
            <a:pPr marL="252000" algn="ctr" defTabSz="914099" fontAlgn="base">
              <a:spcBef>
                <a:spcPts val="1200"/>
              </a:spcBef>
              <a:spcAft>
                <a:spcPct val="0"/>
              </a:spcAft>
            </a:pPr>
            <a:r>
              <a:rPr lang="en-US" sz="3200" dirty="0" err="1"/>
              <a:t>LeaseBlob</a:t>
            </a:r>
            <a:r>
              <a:rPr lang="en-US" sz="3200" dirty="0"/>
              <a:t> </a:t>
            </a:r>
          </a:p>
        </p:txBody>
      </p:sp>
    </p:spTree>
    <p:extLst>
      <p:ext uri="{BB962C8B-B14F-4D97-AF65-F5344CB8AC3E}">
        <p14:creationId xmlns:p14="http://schemas.microsoft.com/office/powerpoint/2010/main" val="9236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Blobs</a:t>
            </a:r>
            <a:endParaRPr lang="en-US" dirty="0"/>
          </a:p>
        </p:txBody>
      </p:sp>
    </p:spTree>
    <p:extLst>
      <p:ext uri="{BB962C8B-B14F-4D97-AF65-F5344CB8AC3E}">
        <p14:creationId xmlns:p14="http://schemas.microsoft.com/office/powerpoint/2010/main" val="7364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403764" y="3873501"/>
            <a:ext cx="7384473" cy="1682172"/>
          </a:xfrm>
        </p:spPr>
        <p:txBody>
          <a:bodyPr/>
          <a:lstStyle/>
          <a:p>
            <a:r>
              <a:rPr lang="en-US" sz="3200" dirty="0"/>
              <a:t>Can include ‘/‘ or other delimiter in </a:t>
            </a:r>
            <a:r>
              <a:rPr lang="en-US" sz="3200" dirty="0" smtClean="0"/>
              <a:t>name</a:t>
            </a:r>
          </a:p>
          <a:p>
            <a:r>
              <a:rPr lang="en-US" sz="3200" dirty="0"/>
              <a:t/>
            </a:r>
            <a:br>
              <a:rPr lang="en-US" sz="3200" dirty="0"/>
            </a:br>
            <a:r>
              <a:rPr lang="en-US" sz="3200" dirty="0"/>
              <a:t>e.g. /&lt;container&gt;/</a:t>
            </a:r>
            <a:r>
              <a:rPr lang="en-US" sz="3200" dirty="0" err="1"/>
              <a:t>myblobs</a:t>
            </a:r>
            <a:r>
              <a:rPr lang="en-US" sz="3200" dirty="0"/>
              <a:t>/smurf.png</a:t>
            </a:r>
          </a:p>
          <a:p>
            <a:endParaRPr lang="en-US" sz="3200" dirty="0"/>
          </a:p>
        </p:txBody>
      </p:sp>
      <p:sp>
        <p:nvSpPr>
          <p:cNvPr id="2" name="Title 1"/>
          <p:cNvSpPr>
            <a:spLocks noGrp="1"/>
          </p:cNvSpPr>
          <p:nvPr>
            <p:ph type="title"/>
          </p:nvPr>
        </p:nvSpPr>
        <p:spPr>
          <a:prstGeom prst="rect">
            <a:avLst/>
          </a:prstGeom>
        </p:spPr>
        <p:txBody>
          <a:bodyPr>
            <a:normAutofit fontScale="90000"/>
          </a:bodyPr>
          <a:lstStyle/>
          <a:p>
            <a:r>
              <a:rPr lang="en-US" dirty="0" smtClean="0"/>
              <a:t>Blob Details – </a:t>
            </a:r>
            <a:r>
              <a:rPr lang="en-US" dirty="0">
                <a:solidFill>
                  <a:schemeClr val="bg1">
                    <a:alpha val="99000"/>
                  </a:schemeClr>
                </a:solidFill>
              </a:rPr>
              <a:t>Blob always accessed by name</a:t>
            </a:r>
          </a:p>
        </p:txBody>
      </p:sp>
      <p:grpSp>
        <p:nvGrpSpPr>
          <p:cNvPr id="6" name="Group 5"/>
          <p:cNvGrpSpPr/>
          <p:nvPr/>
        </p:nvGrpSpPr>
        <p:grpSpPr>
          <a:xfrm>
            <a:off x="5641543" y="5344591"/>
            <a:ext cx="3294637" cy="1023166"/>
            <a:chOff x="4228381" y="5344591"/>
            <a:chExt cx="3294637" cy="1023166"/>
          </a:xfrm>
        </p:grpSpPr>
        <p:sp>
          <p:nvSpPr>
            <p:cNvPr id="3" name="Left Brace 2"/>
            <p:cNvSpPr/>
            <p:nvPr/>
          </p:nvSpPr>
          <p:spPr>
            <a:xfrm rot="16200000">
              <a:off x="5595343" y="3977629"/>
              <a:ext cx="560714" cy="3294637"/>
            </a:xfrm>
            <a:prstGeom prst="leftBrac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4629183" y="5721426"/>
              <a:ext cx="2493034" cy="646331"/>
            </a:xfrm>
            <a:prstGeom prst="rect">
              <a:avLst/>
            </a:prstGeom>
            <a:noFill/>
          </p:spPr>
          <p:txBody>
            <a:bodyPr wrap="square" rtlCol="0">
              <a:spAutoFit/>
            </a:bodyPr>
            <a:lstStyle/>
            <a:p>
              <a:pPr algn="ctr"/>
              <a:r>
                <a:rPr lang="sv-SE" sz="3600" dirty="0" err="1">
                  <a:latin typeface="+mj-lt"/>
                </a:rPr>
                <a:t>blob</a:t>
              </a:r>
              <a:r>
                <a:rPr lang="sv-SE" sz="3600" dirty="0">
                  <a:latin typeface="+mj-lt"/>
                </a:rPr>
                <a:t> </a:t>
              </a:r>
              <a:r>
                <a:rPr lang="sv-SE" sz="3600" dirty="0" err="1">
                  <a:latin typeface="+mj-lt"/>
                </a:rPr>
                <a:t>name</a:t>
              </a:r>
              <a:endParaRPr lang="en-US" sz="3600" dirty="0">
                <a:latin typeface="+mj-lt"/>
              </a:endParaRPr>
            </a:p>
          </p:txBody>
        </p:sp>
      </p:grpSp>
    </p:spTree>
    <p:extLst>
      <p:ext uri="{BB962C8B-B14F-4D97-AF65-F5344CB8AC3E}">
        <p14:creationId xmlns:p14="http://schemas.microsoft.com/office/powerpoint/2010/main" val="17117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0" name="Content Placeholder 2"/>
          <p:cNvSpPr txBox="1">
            <a:spLocks/>
          </p:cNvSpPr>
          <p:nvPr/>
        </p:nvSpPr>
        <p:spPr>
          <a:xfrm>
            <a:off x="3654979" y="527900"/>
            <a:ext cx="8537021" cy="6330099"/>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0" lvl="1" indent="0">
              <a:spcBef>
                <a:spcPts val="600"/>
              </a:spcBef>
              <a:buNone/>
            </a:pPr>
            <a:r>
              <a:rPr lang="en-US" sz="3000" dirty="0" smtClean="0">
                <a:solidFill>
                  <a:schemeClr val="bg1">
                    <a:alpha val="99000"/>
                  </a:schemeClr>
                </a:solidFill>
                <a:latin typeface="+mj-lt"/>
              </a:rPr>
              <a:t>Create blob and specify </a:t>
            </a:r>
            <a:r>
              <a:rPr lang="en-US" sz="3000" dirty="0">
                <a:solidFill>
                  <a:schemeClr val="bg1">
                    <a:alpha val="99000"/>
                  </a:schemeClr>
                </a:solidFill>
                <a:latin typeface="+mj-lt"/>
              </a:rPr>
              <a:t>Blob Size = 10 </a:t>
            </a:r>
            <a:r>
              <a:rPr lang="en-US" sz="3000" dirty="0" err="1" smtClean="0">
                <a:solidFill>
                  <a:schemeClr val="bg1">
                    <a:alpha val="99000"/>
                  </a:schemeClr>
                </a:solidFill>
                <a:latin typeface="+mj-lt"/>
              </a:rPr>
              <a:t>Gbytes</a:t>
            </a:r>
            <a:endParaRPr lang="en-US" sz="3000" dirty="0">
              <a:solidFill>
                <a:schemeClr val="bg1">
                  <a:alpha val="99000"/>
                </a:schemeClr>
              </a:solidFill>
              <a:latin typeface="+mj-lt"/>
            </a:endParaRPr>
          </a:p>
          <a:p>
            <a:pPr marL="0" indent="0">
              <a:spcBef>
                <a:spcPts val="600"/>
              </a:spcBef>
              <a:buNone/>
            </a:pPr>
            <a:r>
              <a:rPr lang="en-US" sz="3000" dirty="0">
                <a:solidFill>
                  <a:schemeClr val="bg1">
                    <a:alpha val="99000"/>
                  </a:schemeClr>
                </a:solidFill>
                <a:latin typeface="+mj-lt"/>
              </a:rPr>
              <a:t>Fixed Page Size = 512 bytes</a:t>
            </a:r>
          </a:p>
          <a:p>
            <a:pPr marL="0" indent="0">
              <a:spcBef>
                <a:spcPts val="600"/>
              </a:spcBef>
              <a:buNone/>
            </a:pPr>
            <a:r>
              <a:rPr lang="en-US" sz="3000" dirty="0">
                <a:solidFill>
                  <a:schemeClr val="bg1">
                    <a:alpha val="99000"/>
                  </a:schemeClr>
                </a:solidFill>
                <a:latin typeface="+mj-lt"/>
              </a:rPr>
              <a:t>Random Access </a:t>
            </a:r>
            <a:r>
              <a:rPr lang="en-US" sz="3000" dirty="0" smtClean="0">
                <a:solidFill>
                  <a:schemeClr val="bg1">
                    <a:alpha val="99000"/>
                  </a:schemeClr>
                </a:solidFill>
                <a:latin typeface="+mj-lt"/>
              </a:rPr>
              <a:t>Operations:</a:t>
            </a:r>
            <a:endParaRPr lang="en-US" sz="3000" dirty="0">
              <a:solidFill>
                <a:schemeClr val="bg1">
                  <a:alpha val="99000"/>
                </a:schemeClr>
              </a:solidFill>
              <a:latin typeface="+mj-lt"/>
            </a:endParaRPr>
          </a:p>
          <a:p>
            <a:pPr marL="0" lvl="1" indent="0">
              <a:spcBef>
                <a:spcPts val="600"/>
              </a:spcBef>
              <a:buNone/>
            </a:pPr>
            <a:r>
              <a:rPr lang="en-US" sz="3000" dirty="0" err="1">
                <a:solidFill>
                  <a:srgbClr val="FFC000"/>
                </a:solidFill>
                <a:latin typeface="+mj-lt"/>
              </a:rPr>
              <a:t>PutPage</a:t>
            </a:r>
            <a:r>
              <a:rPr lang="en-US" sz="3000" dirty="0">
                <a:solidFill>
                  <a:srgbClr val="FFC000"/>
                </a:solidFill>
                <a:latin typeface="+mj-lt"/>
              </a:rPr>
              <a:t>[512, 2048)</a:t>
            </a:r>
          </a:p>
          <a:p>
            <a:pPr marL="0" lvl="1" indent="0">
              <a:spcBef>
                <a:spcPts val="600"/>
              </a:spcBef>
              <a:buNone/>
            </a:pPr>
            <a:r>
              <a:rPr lang="en-US" sz="3000" dirty="0" err="1">
                <a:solidFill>
                  <a:schemeClr val="accent2">
                    <a:lumMod val="50000"/>
                  </a:schemeClr>
                </a:solidFill>
                <a:latin typeface="+mj-lt"/>
              </a:rPr>
              <a:t>PutPage</a:t>
            </a:r>
            <a:r>
              <a:rPr lang="en-US" sz="3000" dirty="0">
                <a:solidFill>
                  <a:schemeClr val="accent2">
                    <a:lumMod val="50000"/>
                  </a:schemeClr>
                </a:solidFill>
                <a:latin typeface="+mj-lt"/>
              </a:rPr>
              <a:t>[0, 1024)</a:t>
            </a:r>
          </a:p>
          <a:p>
            <a:pPr marL="0" lvl="1" indent="0">
              <a:spcBef>
                <a:spcPts val="600"/>
              </a:spcBef>
              <a:buNone/>
            </a:pPr>
            <a:r>
              <a:rPr lang="en-US" sz="3000" dirty="0" err="1">
                <a:solidFill>
                  <a:srgbClr val="4472C4"/>
                </a:solidFill>
                <a:latin typeface="+mj-lt"/>
              </a:rPr>
              <a:t>ClearPage</a:t>
            </a:r>
            <a:r>
              <a:rPr lang="en-US" sz="3000" dirty="0">
                <a:solidFill>
                  <a:srgbClr val="4472C4"/>
                </a:solidFill>
                <a:latin typeface="+mj-lt"/>
              </a:rPr>
              <a:t>[512, 1536)</a:t>
            </a:r>
          </a:p>
          <a:p>
            <a:pPr marL="0" lvl="1" indent="0">
              <a:spcBef>
                <a:spcPts val="600"/>
              </a:spcBef>
              <a:buNone/>
            </a:pPr>
            <a:r>
              <a:rPr lang="en-US" sz="3000" dirty="0" err="1">
                <a:solidFill>
                  <a:srgbClr val="00B050"/>
                </a:solidFill>
                <a:latin typeface="+mj-lt"/>
              </a:rPr>
              <a:t>PutPage</a:t>
            </a:r>
            <a:r>
              <a:rPr lang="en-US" sz="3000" dirty="0">
                <a:solidFill>
                  <a:srgbClr val="00B050"/>
                </a:solidFill>
                <a:latin typeface="+mj-lt"/>
              </a:rPr>
              <a:t>[2048,2560)</a:t>
            </a:r>
          </a:p>
          <a:p>
            <a:pPr marL="0" indent="0">
              <a:spcBef>
                <a:spcPts val="600"/>
              </a:spcBef>
              <a:buNone/>
            </a:pPr>
            <a:r>
              <a:rPr lang="en-US" sz="3000" dirty="0" err="1">
                <a:solidFill>
                  <a:schemeClr val="bg1">
                    <a:alpha val="99000"/>
                  </a:schemeClr>
                </a:solidFill>
                <a:latin typeface="+mj-lt"/>
              </a:rPr>
              <a:t>GetPageRange</a:t>
            </a:r>
            <a:r>
              <a:rPr lang="en-US" sz="3000" dirty="0">
                <a:solidFill>
                  <a:schemeClr val="bg1">
                    <a:alpha val="99000"/>
                  </a:schemeClr>
                </a:solidFill>
                <a:latin typeface="+mj-lt"/>
              </a:rPr>
              <a:t>[0, 4096) returns valid data ranges:</a:t>
            </a:r>
          </a:p>
          <a:p>
            <a:pPr marL="0" lvl="1" indent="0">
              <a:spcBef>
                <a:spcPts val="600"/>
              </a:spcBef>
              <a:buNone/>
            </a:pPr>
            <a:r>
              <a:rPr lang="en-US" sz="3000" dirty="0">
                <a:solidFill>
                  <a:schemeClr val="bg1">
                    <a:alpha val="99000"/>
                  </a:schemeClr>
                </a:solidFill>
                <a:latin typeface="+mj-lt"/>
              </a:rPr>
              <a:t>[0,512) , [1536,2560)</a:t>
            </a:r>
          </a:p>
          <a:p>
            <a:pPr marL="0" indent="0">
              <a:spcBef>
                <a:spcPts val="600"/>
              </a:spcBef>
              <a:buNone/>
            </a:pPr>
            <a:r>
              <a:rPr lang="en-US" sz="3000" dirty="0" err="1">
                <a:solidFill>
                  <a:schemeClr val="bg1">
                    <a:alpha val="99000"/>
                  </a:schemeClr>
                </a:solidFill>
                <a:latin typeface="+mj-lt"/>
              </a:rPr>
              <a:t>GetBlob</a:t>
            </a:r>
            <a:r>
              <a:rPr lang="en-US" sz="3000" dirty="0">
                <a:solidFill>
                  <a:schemeClr val="bg1">
                    <a:alpha val="99000"/>
                  </a:schemeClr>
                </a:solidFill>
                <a:latin typeface="+mj-lt"/>
              </a:rPr>
              <a:t>[1000, 2048) </a:t>
            </a:r>
            <a:r>
              <a:rPr lang="en-US" sz="3000" dirty="0" smtClean="0">
                <a:solidFill>
                  <a:schemeClr val="bg1">
                    <a:alpha val="99000"/>
                  </a:schemeClr>
                </a:solidFill>
                <a:latin typeface="+mj-lt"/>
              </a:rPr>
              <a:t>returns:</a:t>
            </a:r>
            <a:endParaRPr lang="en-US" sz="3000" dirty="0">
              <a:solidFill>
                <a:schemeClr val="bg1">
                  <a:alpha val="99000"/>
                </a:schemeClr>
              </a:solidFill>
              <a:latin typeface="+mj-lt"/>
            </a:endParaRPr>
          </a:p>
          <a:p>
            <a:pPr marL="0" lvl="1" indent="0">
              <a:spcBef>
                <a:spcPts val="600"/>
              </a:spcBef>
              <a:buNone/>
            </a:pPr>
            <a:r>
              <a:rPr lang="en-US" sz="3000" dirty="0">
                <a:solidFill>
                  <a:schemeClr val="bg1">
                    <a:alpha val="99000"/>
                  </a:schemeClr>
                </a:solidFill>
                <a:latin typeface="+mj-lt"/>
              </a:rPr>
              <a:t>All 0 for first 536 bytes</a:t>
            </a:r>
          </a:p>
          <a:p>
            <a:pPr marL="0" lvl="1" indent="0">
              <a:spcBef>
                <a:spcPts val="600"/>
              </a:spcBef>
              <a:buNone/>
            </a:pPr>
            <a:r>
              <a:rPr lang="en-US" sz="3000" dirty="0">
                <a:solidFill>
                  <a:schemeClr val="bg1">
                    <a:alpha val="99000"/>
                  </a:schemeClr>
                </a:solidFill>
                <a:latin typeface="+mj-lt"/>
              </a:rPr>
              <a:t>Next 512 bytes </a:t>
            </a:r>
            <a:r>
              <a:rPr lang="en-US" sz="3000" dirty="0" smtClean="0">
                <a:solidFill>
                  <a:schemeClr val="bg1">
                    <a:alpha val="99000"/>
                  </a:schemeClr>
                </a:solidFill>
                <a:latin typeface="+mj-lt"/>
              </a:rPr>
              <a:t>data </a:t>
            </a:r>
            <a:r>
              <a:rPr lang="en-US" sz="3000" dirty="0">
                <a:solidFill>
                  <a:schemeClr val="bg1">
                    <a:alpha val="99000"/>
                  </a:schemeClr>
                </a:solidFill>
                <a:latin typeface="+mj-lt"/>
              </a:rPr>
              <a:t>stored in [</a:t>
            </a:r>
            <a:r>
              <a:rPr lang="en-US" sz="3000" dirty="0" smtClean="0">
                <a:solidFill>
                  <a:schemeClr val="bg1">
                    <a:alpha val="99000"/>
                  </a:schemeClr>
                </a:solidFill>
                <a:latin typeface="+mj-lt"/>
              </a:rPr>
              <a:t>1536,2048)</a:t>
            </a:r>
            <a:endParaRPr lang="en-US" sz="3000" dirty="0">
              <a:solidFill>
                <a:schemeClr val="bg1">
                  <a:alpha val="99000"/>
                </a:schemeClr>
              </a:solidFill>
              <a:latin typeface="+mj-lt"/>
            </a:endParaRPr>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4">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90" name="Right Brace 89"/>
          <p:cNvSpPr/>
          <p:nvPr/>
        </p:nvSpPr>
        <p:spPr>
          <a:xfrm>
            <a:off x="2613743" y="2425700"/>
            <a:ext cx="152400" cy="692151"/>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lIns="91436" tIns="45719" rIns="91436" bIns="45719" rtlCol="0" anchor="ctr"/>
          <a:lstStyle/>
          <a:p>
            <a:pPr algn="ctr"/>
            <a:endParaRPr lang="en-US" dirty="0"/>
          </a:p>
        </p:txBody>
      </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 name="Rectangle 2"/>
          <p:cNvSpPr/>
          <p:nvPr/>
        </p:nvSpPr>
        <p:spPr>
          <a:xfrm>
            <a:off x="3431357" y="803373"/>
            <a:ext cx="8760643" cy="140007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31357" y="2286179"/>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431357" y="2770611"/>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3313090" y="3238567"/>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3404864" y="3767086"/>
            <a:ext cx="8760643" cy="440965"/>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339583" y="4251518"/>
            <a:ext cx="8760643" cy="911546"/>
          </a:xfrm>
          <a:prstGeom prst="rect">
            <a:avLst/>
          </a:prstGeom>
          <a:solidFill>
            <a:srgbClr val="343434">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1855168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fade">
                                      <p:cBhvr>
                                        <p:cTn id="7" dur="500"/>
                                        <p:tgtEl>
                                          <p:spTgt spid="4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 end="1"/>
                                            </p:txEl>
                                          </p:spTgt>
                                        </p:tgtEl>
                                        <p:attrNameLst>
                                          <p:attrName>style.visibility</p:attrName>
                                        </p:attrNameLst>
                                      </p:cBhvr>
                                      <p:to>
                                        <p:strVal val="visible"/>
                                      </p:to>
                                    </p:set>
                                    <p:animEffect transition="in" filter="fade">
                                      <p:cBhvr>
                                        <p:cTn id="10" dur="500"/>
                                        <p:tgtEl>
                                          <p:spTgt spid="4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2" end="2"/>
                                            </p:txEl>
                                          </p:spTgt>
                                        </p:tgtEl>
                                        <p:attrNameLst>
                                          <p:attrName>style.visibility</p:attrName>
                                        </p:attrNameLst>
                                      </p:cBhvr>
                                      <p:to>
                                        <p:strVal val="visible"/>
                                      </p:to>
                                    </p:set>
                                    <p:animEffect transition="in" filter="fade">
                                      <p:cBhvr>
                                        <p:cTn id="18" dur="500"/>
                                        <p:tgtEl>
                                          <p:spTgt spid="40">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10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0">
                                            <p:txEl>
                                              <p:pRg st="4" end="4"/>
                                            </p:txEl>
                                          </p:spTgt>
                                        </p:tgtEl>
                                        <p:attrNameLst>
                                          <p:attrName>style.visibility</p:attrName>
                                        </p:attrNameLst>
                                      </p:cBhvr>
                                      <p:to>
                                        <p:strVal val="visible"/>
                                      </p:to>
                                    </p:set>
                                    <p:animEffect transition="in" filter="fade">
                                      <p:cBhvr>
                                        <p:cTn id="34" dur="500"/>
                                        <p:tgtEl>
                                          <p:spTgt spid="40">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10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0">
                                            <p:txEl>
                                              <p:pRg st="5" end="5"/>
                                            </p:txEl>
                                          </p:spTgt>
                                        </p:tgtEl>
                                        <p:attrNameLst>
                                          <p:attrName>style.visibility</p:attrName>
                                        </p:attrNameLst>
                                      </p:cBhvr>
                                      <p:to>
                                        <p:strVal val="visible"/>
                                      </p:to>
                                    </p:set>
                                    <p:animEffect transition="in" filter="fade">
                                      <p:cBhvr>
                                        <p:cTn id="45" dur="500"/>
                                        <p:tgtEl>
                                          <p:spTgt spid="40">
                                            <p:txEl>
                                              <p:pRg st="5" end="5"/>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0">
                                            <p:txEl>
                                              <p:pRg st="6" end="6"/>
                                            </p:txEl>
                                          </p:spTgt>
                                        </p:tgtEl>
                                        <p:attrNameLst>
                                          <p:attrName>style.visibility</p:attrName>
                                        </p:attrNameLst>
                                      </p:cBhvr>
                                      <p:to>
                                        <p:strVal val="visible"/>
                                      </p:to>
                                    </p:set>
                                    <p:animEffect transition="in" filter="fade">
                                      <p:cBhvr>
                                        <p:cTn id="56" dur="500"/>
                                        <p:tgtEl>
                                          <p:spTgt spid="40">
                                            <p:txEl>
                                              <p:pRg st="6" end="6"/>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10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0">
                                            <p:txEl>
                                              <p:pRg st="7" end="7"/>
                                            </p:txEl>
                                          </p:spTgt>
                                        </p:tgtEl>
                                        <p:attrNameLst>
                                          <p:attrName>style.visibility</p:attrName>
                                        </p:attrNameLst>
                                      </p:cBhvr>
                                      <p:to>
                                        <p:strVal val="visible"/>
                                      </p:to>
                                    </p:set>
                                    <p:animEffect transition="in" filter="fade">
                                      <p:cBhvr>
                                        <p:cTn id="67" dur="500"/>
                                        <p:tgtEl>
                                          <p:spTgt spid="40">
                                            <p:txEl>
                                              <p:pRg st="7" end="7"/>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500"/>
                                        <p:tgtEl>
                                          <p:spTgt spid="40">
                                            <p:txEl>
                                              <p:pRg st="8" end="8"/>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p:stCondLst>
                              <p:cond delay="500"/>
                            </p:stCondLst>
                            <p:childTnLst>
                              <p:par>
                                <p:cTn id="75" presetID="10" presetClass="entr" presetSubtype="0" fill="hold" nodeType="after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fade">
                                      <p:cBhvr>
                                        <p:cTn id="77" dur="25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xEl>
                                              <p:pRg st="9" end="9"/>
                                            </p:txEl>
                                          </p:spTgt>
                                        </p:tgtEl>
                                        <p:attrNameLst>
                                          <p:attrName>style.visibility</p:attrName>
                                        </p:attrNameLst>
                                      </p:cBhvr>
                                      <p:to>
                                        <p:strVal val="visible"/>
                                      </p:to>
                                    </p:set>
                                    <p:animEffect transition="in" filter="fade">
                                      <p:cBhvr>
                                        <p:cTn id="82" dur="500"/>
                                        <p:tgtEl>
                                          <p:spTgt spid="40">
                                            <p:txEl>
                                              <p:pRg st="9" end="9"/>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xEl>
                                              <p:pRg st="10" end="10"/>
                                            </p:txEl>
                                          </p:spTgt>
                                        </p:tgtEl>
                                        <p:attrNameLst>
                                          <p:attrName>style.visibility</p:attrName>
                                        </p:attrNameLst>
                                      </p:cBhvr>
                                      <p:to>
                                        <p:strVal val="visible"/>
                                      </p:to>
                                    </p:set>
                                    <p:animEffect transition="in" filter="fade">
                                      <p:cBhvr>
                                        <p:cTn id="88" dur="500"/>
                                        <p:tgtEl>
                                          <p:spTgt spid="40">
                                            <p:txEl>
                                              <p:pRg st="10" end="10"/>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40">
                                            <p:txEl>
                                              <p:pRg st="11" end="11"/>
                                            </p:txEl>
                                          </p:spTgt>
                                        </p:tgtEl>
                                        <p:attrNameLst>
                                          <p:attrName>style.visibility</p:attrName>
                                        </p:attrNameLst>
                                      </p:cBhvr>
                                      <p:to>
                                        <p:strVal val="visible"/>
                                      </p:to>
                                    </p:set>
                                    <p:animEffect transition="in" filter="fade">
                                      <p:cBhvr>
                                        <p:cTn id="91" dur="500"/>
                                        <p:tgtEl>
                                          <p:spTgt spid="40">
                                            <p:txEl>
                                              <p:pRg st="11" end="11"/>
                                            </p:txEl>
                                          </p:spTgt>
                                        </p:tgtEl>
                                      </p:cBhvr>
                                    </p:animEffect>
                                  </p:childTnLst>
                                </p:cTn>
                              </p:par>
                              <p:par>
                                <p:cTn id="92" presetID="10" presetClass="exit" presetSubtype="0" fill="hold" nodeType="withEffect">
                                  <p:stCondLst>
                                    <p:cond delay="0"/>
                                  </p:stCondLst>
                                  <p:childTnLst>
                                    <p:animEffect transition="out" filter="fade">
                                      <p:cBhvr>
                                        <p:cTn id="93" dur="500"/>
                                        <p:tgtEl>
                                          <p:spTgt spid="87"/>
                                        </p:tgtEl>
                                      </p:cBhvr>
                                    </p:animEffect>
                                    <p:set>
                                      <p:cBhvr>
                                        <p:cTn id="94" dur="1" fill="hold">
                                          <p:stCondLst>
                                            <p:cond delay="499"/>
                                          </p:stCondLst>
                                        </p:cTn>
                                        <p:tgtEl>
                                          <p:spTgt spid="87"/>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90"/>
                                        </p:tgtEl>
                                        <p:attrNameLst>
                                          <p:attrName>style.visibility</p:attrName>
                                        </p:attrNameLst>
                                      </p:cBhvr>
                                      <p:to>
                                        <p:strVal val="visible"/>
                                      </p:to>
                                    </p:set>
                                    <p:animEffect transition="in" filter="fade">
                                      <p:cBhvr>
                                        <p:cTn id="9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90" grpId="0" animBg="1"/>
      <p:bldP spid="79" grpId="0" animBg="1"/>
      <p:bldP spid="80" grpId="0" animBg="1"/>
      <p:bldP spid="86" grpId="0" animBg="1"/>
      <p:bldP spid="3" grpId="0" animBg="1"/>
      <p:bldP spid="42" grpId="0" animBg="1"/>
      <p:bldP spid="44" grpId="0" animBg="1"/>
      <p:bldP spid="45" grpId="0" animBg="1"/>
      <p:bldP spid="46" grpId="0" animBg="1"/>
      <p:bldP spid="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252000" y="1668544"/>
            <a:ext cx="2837468" cy="4147794"/>
          </a:xfrm>
          <a:prstGeom prst="rect">
            <a:avLst/>
          </a:prstGeom>
          <a:solidFill>
            <a:schemeClr val="bg1">
              <a:lumMod val="95000"/>
            </a:schemeClr>
          </a:solid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32" tIns="45716" rIns="91432" bIns="365760" numCol="1" rtlCol="0" anchor="b" anchorCtr="0" compatLnSpc="1">
            <a:prstTxWarp prst="textNoShape">
              <a:avLst/>
            </a:prstTxWarp>
          </a:bodyPr>
          <a:lstStyle/>
          <a:p>
            <a:pPr defTabSz="914061" fontAlgn="base">
              <a:spcBef>
                <a:spcPct val="0"/>
              </a:spcBef>
              <a:spcAft>
                <a:spcPct val="0"/>
              </a:spcAft>
            </a:pPr>
            <a:endParaRPr lang="en-US" sz="1500" b="1" dirty="0">
              <a:solidFill>
                <a:srgbClr val="595959">
                  <a:alpha val="99000"/>
                </a:srgbClr>
              </a:solidFill>
            </a:endParaRPr>
          </a:p>
        </p:txBody>
      </p:sp>
      <p:sp>
        <p:nvSpPr>
          <p:cNvPr id="2" name="Title 1"/>
          <p:cNvSpPr>
            <a:spLocks noGrp="1"/>
          </p:cNvSpPr>
          <p:nvPr>
            <p:ph type="title" idx="4294967295"/>
          </p:nvPr>
        </p:nvSpPr>
        <p:spPr>
          <a:xfrm>
            <a:off x="-9525" y="0"/>
            <a:ext cx="12201525" cy="812800"/>
          </a:xfrm>
          <a:prstGeom prst="rect">
            <a:avLst/>
          </a:prstGeom>
        </p:spPr>
        <p:txBody>
          <a:bodyPr/>
          <a:lstStyle/>
          <a:p>
            <a:r>
              <a:rPr lang="en-US" dirty="0" smtClean="0"/>
              <a:t>Page Blob – Random Read/Write</a:t>
            </a:r>
            <a:endParaRPr lang="en-US" dirty="0"/>
          </a:p>
        </p:txBody>
      </p:sp>
      <p:sp>
        <p:nvSpPr>
          <p:cNvPr id="41" name="TextBox 40"/>
          <p:cNvSpPr txBox="1"/>
          <p:nvPr/>
        </p:nvSpPr>
        <p:spPr>
          <a:xfrm>
            <a:off x="663507" y="1766873"/>
            <a:ext cx="268018" cy="276997"/>
          </a:xfrm>
          <a:prstGeom prst="rect">
            <a:avLst/>
          </a:prstGeom>
          <a:noFill/>
          <a:effectLst/>
        </p:spPr>
        <p:txBody>
          <a:bodyPr vert="horz" wrap="none" lIns="91436" tIns="45719" rIns="91440" bIns="45719" rtlCol="0">
            <a:spAutoFit/>
          </a:bodyPr>
          <a:lstStyle/>
          <a:p>
            <a:pPr algn="r"/>
            <a:r>
              <a:rPr lang="en-US" sz="1200" dirty="0">
                <a:solidFill>
                  <a:srgbClr val="595959">
                    <a:alpha val="99000"/>
                  </a:srgbClr>
                </a:solidFill>
                <a:latin typeface="+mj-lt"/>
              </a:rPr>
              <a:t>0</a:t>
            </a:r>
          </a:p>
        </p:txBody>
      </p:sp>
      <p:sp>
        <p:nvSpPr>
          <p:cNvPr id="43" name="Rectangle 42"/>
          <p:cNvSpPr/>
          <p:nvPr/>
        </p:nvSpPr>
        <p:spPr>
          <a:xfrm>
            <a:off x="444558" y="5431652"/>
            <a:ext cx="545333" cy="276997"/>
          </a:xfrm>
          <a:prstGeom prst="rect">
            <a:avLst/>
          </a:prstGeom>
        </p:spPr>
        <p:txBody>
          <a:bodyPr wrap="none" lIns="91436" tIns="45719" rIns="91436" bIns="45719">
            <a:spAutoFit/>
          </a:bodyPr>
          <a:lstStyle/>
          <a:p>
            <a:pPr algn="r"/>
            <a:r>
              <a:rPr lang="en-US" sz="1200" dirty="0">
                <a:solidFill>
                  <a:srgbClr val="595959">
                    <a:alpha val="99000"/>
                  </a:srgbClr>
                </a:solidFill>
                <a:latin typeface="+mj-lt"/>
              </a:rPr>
              <a:t>10 GB</a:t>
            </a:r>
            <a:endParaRPr lang="en-US" sz="1200" baseline="30000" dirty="0">
              <a:solidFill>
                <a:srgbClr val="595959">
                  <a:alpha val="99000"/>
                </a:srgbClr>
              </a:solidFill>
              <a:latin typeface="+mj-lt"/>
            </a:endParaRPr>
          </a:p>
        </p:txBody>
      </p:sp>
      <p:sp>
        <p:nvSpPr>
          <p:cNvPr id="47" name="Rectangle 46"/>
          <p:cNvSpPr/>
          <p:nvPr/>
        </p:nvSpPr>
        <p:spPr>
          <a:xfrm rot="5400000">
            <a:off x="-91358" y="3003549"/>
            <a:ext cx="3657600" cy="1447800"/>
          </a:xfrm>
          <a:prstGeom prst="rect">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121893" tIns="60947" rIns="121893" bIns="60947" numCol="1" rtlCol="0" anchor="ctr" anchorCtr="0" compatLnSpc="1">
            <a:prstTxWarp prst="textNoShape">
              <a:avLst/>
            </a:prstTxWarp>
          </a:bodyPr>
          <a:lstStyle/>
          <a:p>
            <a:pPr algn="ctr" defTabSz="914061"/>
            <a:endParaRPr lang="en-US" dirty="0">
              <a:solidFill>
                <a:srgbClr val="FFFFFF">
                  <a:alpha val="99000"/>
                </a:srgbClr>
              </a:solidFill>
            </a:endParaRPr>
          </a:p>
        </p:txBody>
      </p:sp>
      <p:cxnSp>
        <p:nvCxnSpPr>
          <p:cNvPr id="49" name="Straight Connector 48"/>
          <p:cNvCxnSpPr/>
          <p:nvPr/>
        </p:nvCxnSpPr>
        <p:spPr>
          <a:xfrm rot="5400000">
            <a:off x="-113667" y="4527551"/>
            <a:ext cx="1753393" cy="794"/>
          </a:xfrm>
          <a:prstGeom prst="line">
            <a:avLst/>
          </a:prstGeom>
          <a:ln w="50800" cap="rnd">
            <a:solidFill>
              <a:srgbClr val="595959"/>
            </a:solidFill>
            <a:prstDash val="sysDot"/>
          </a:ln>
          <a:effectLst/>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04507" y="2078850"/>
            <a:ext cx="427019"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512</a:t>
            </a:r>
          </a:p>
        </p:txBody>
      </p:sp>
      <p:sp>
        <p:nvSpPr>
          <p:cNvPr id="53" name="Rectangle 52"/>
          <p:cNvSpPr/>
          <p:nvPr/>
        </p:nvSpPr>
        <p:spPr>
          <a:xfrm>
            <a:off x="422754" y="2383650"/>
            <a:ext cx="508772"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1024</a:t>
            </a:r>
          </a:p>
        </p:txBody>
      </p:sp>
      <p:cxnSp>
        <p:nvCxnSpPr>
          <p:cNvPr id="55" name="Straight Connector 54"/>
          <p:cNvCxnSpPr/>
          <p:nvPr/>
        </p:nvCxnSpPr>
        <p:spPr>
          <a:xfrm>
            <a:off x="1013543" y="2203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13543" y="43370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013543" y="46418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13543" y="2506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013543" y="28114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013543" y="31162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13543" y="34210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013543" y="37258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13543" y="4030662"/>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013543" y="49466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13543" y="5251450"/>
            <a:ext cx="1447800" cy="1588"/>
          </a:xfrm>
          <a:prstGeom prst="line">
            <a:avLst/>
          </a:prstGeom>
          <a:ln>
            <a:solidFill>
              <a:schemeClr val="accent6">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25960" y="2684094"/>
            <a:ext cx="505566"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1536</a:t>
            </a:r>
          </a:p>
        </p:txBody>
      </p:sp>
      <p:sp>
        <p:nvSpPr>
          <p:cNvPr id="77" name="Rectangle 76"/>
          <p:cNvSpPr/>
          <p:nvPr/>
        </p:nvSpPr>
        <p:spPr>
          <a:xfrm>
            <a:off x="382679" y="29888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2048</a:t>
            </a:r>
          </a:p>
        </p:txBody>
      </p:sp>
      <p:sp>
        <p:nvSpPr>
          <p:cNvPr id="78" name="Rectangle 77"/>
          <p:cNvSpPr/>
          <p:nvPr/>
        </p:nvSpPr>
        <p:spPr>
          <a:xfrm>
            <a:off x="382679" y="3293694"/>
            <a:ext cx="548847" cy="307754"/>
          </a:xfrm>
          <a:prstGeom prst="rect">
            <a:avLst/>
          </a:prstGeom>
        </p:spPr>
        <p:txBody>
          <a:bodyPr wrap="none" lIns="121899" tIns="60949" rIns="91440" bIns="60949">
            <a:spAutoFit/>
          </a:bodyPr>
          <a:lstStyle/>
          <a:p>
            <a:pPr algn="r"/>
            <a:r>
              <a:rPr lang="en-US" sz="1200" dirty="0">
                <a:solidFill>
                  <a:srgbClr val="595959">
                    <a:alpha val="99000"/>
                  </a:srgbClr>
                </a:solidFill>
                <a:latin typeface="+mj-lt"/>
              </a:rPr>
              <a:t>2560</a:t>
            </a:r>
          </a:p>
        </p:txBody>
      </p:sp>
      <p:grpSp>
        <p:nvGrpSpPr>
          <p:cNvPr id="87" name="Group 103"/>
          <p:cNvGrpSpPr/>
          <p:nvPr/>
        </p:nvGrpSpPr>
        <p:grpSpPr>
          <a:xfrm>
            <a:off x="2613743" y="1898649"/>
            <a:ext cx="152400" cy="1524000"/>
            <a:chOff x="3505200" y="1828800"/>
            <a:chExt cx="152400" cy="1524000"/>
          </a:xfrm>
          <a:effectLst/>
        </p:grpSpPr>
        <p:sp>
          <p:nvSpPr>
            <p:cNvPr id="88" name="Right Brace 87"/>
            <p:cNvSpPr/>
            <p:nvPr/>
          </p:nvSpPr>
          <p:spPr>
            <a:xfrm>
              <a:off x="3505200" y="1828800"/>
              <a:ext cx="152400" cy="3048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sp>
          <p:nvSpPr>
            <p:cNvPr id="89" name="Right Brace 88"/>
            <p:cNvSpPr/>
            <p:nvPr/>
          </p:nvSpPr>
          <p:spPr>
            <a:xfrm>
              <a:off x="3505200" y="2743200"/>
              <a:ext cx="152400" cy="609600"/>
            </a:xfrm>
            <a:prstGeom prst="rightBrace">
              <a:avLst/>
            </a:prstGeom>
            <a:ln w="19050"/>
            <a:effectLst/>
          </p:spPr>
          <p:style>
            <a:lnRef idx="2">
              <a:schemeClr val="accent4"/>
            </a:lnRef>
            <a:fillRef idx="0">
              <a:schemeClr val="accent4"/>
            </a:fillRef>
            <a:effectRef idx="1">
              <a:schemeClr val="accent4"/>
            </a:effectRef>
            <a:fontRef idx="minor">
              <a:schemeClr val="tx1"/>
            </a:fontRef>
          </p:style>
          <p:txBody>
            <a:bodyPr rtlCol="0" anchor="ctr"/>
            <a:lstStyle/>
            <a:p>
              <a:pPr algn="ctr"/>
              <a:endParaRPr lang="en-US" dirty="0"/>
            </a:p>
          </p:txBody>
        </p:sp>
      </p:grpSp>
      <p:sp>
        <p:nvSpPr>
          <p:cNvPr id="6" name="Rectangle 5"/>
          <p:cNvSpPr/>
          <p:nvPr/>
        </p:nvSpPr>
        <p:spPr>
          <a:xfrm rot="5400000">
            <a:off x="661403" y="3545276"/>
            <a:ext cx="2204642" cy="369332"/>
          </a:xfrm>
          <a:prstGeom prst="rect">
            <a:avLst/>
          </a:prstGeom>
        </p:spPr>
        <p:txBody>
          <a:bodyPr wrap="none">
            <a:spAutoFit/>
          </a:bodyPr>
          <a:lstStyle/>
          <a:p>
            <a:pPr algn="ctr" defTabSz="914061"/>
            <a:r>
              <a:rPr lang="en-US" dirty="0">
                <a:solidFill>
                  <a:srgbClr val="FFFFFF">
                    <a:alpha val="99000"/>
                  </a:srgbClr>
                </a:solidFill>
                <a:latin typeface="+mj-lt"/>
              </a:rPr>
              <a:t>10 GB Address Space</a:t>
            </a:r>
          </a:p>
        </p:txBody>
      </p:sp>
      <p:sp>
        <p:nvSpPr>
          <p:cNvPr id="79" name="Rectangle 78"/>
          <p:cNvSpPr/>
          <p:nvPr/>
        </p:nvSpPr>
        <p:spPr>
          <a:xfrm rot="5400000">
            <a:off x="1280243" y="1936750"/>
            <a:ext cx="914400" cy="1447800"/>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80" name="Rectangle 79"/>
          <p:cNvSpPr/>
          <p:nvPr/>
        </p:nvSpPr>
        <p:spPr>
          <a:xfrm rot="5400000">
            <a:off x="1432643" y="1479550"/>
            <a:ext cx="609600" cy="1447800"/>
          </a:xfrm>
          <a:prstGeom prst="rect">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grpSp>
        <p:nvGrpSpPr>
          <p:cNvPr id="81" name="Group 71"/>
          <p:cNvGrpSpPr/>
          <p:nvPr/>
        </p:nvGrpSpPr>
        <p:grpSpPr>
          <a:xfrm>
            <a:off x="1013544" y="2203449"/>
            <a:ext cx="1447800" cy="609600"/>
            <a:chOff x="3733800" y="1828800"/>
            <a:chExt cx="1447805" cy="306388"/>
          </a:xfrm>
          <a:solidFill>
            <a:schemeClr val="accent5"/>
          </a:solidFill>
          <a:effectLst/>
        </p:grpSpPr>
        <p:sp>
          <p:nvSpPr>
            <p:cNvPr id="82" name="Rectangle 81"/>
            <p:cNvSpPr/>
            <p:nvPr/>
          </p:nvSpPr>
          <p:spPr>
            <a:xfrm rot="5400000">
              <a:off x="4305300" y="1257301"/>
              <a:ext cx="304800" cy="1447800"/>
            </a:xfrm>
            <a:prstGeom prst="rect">
              <a:avLst/>
            </a:prstGeom>
            <a:grp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61"/>
              <a:endParaRPr lang="en-US" sz="2300" dirty="0">
                <a:solidFill>
                  <a:srgbClr val="FFFFFF"/>
                </a:solidFill>
              </a:endParaRPr>
            </a:p>
          </p:txBody>
        </p:sp>
        <p:cxnSp>
          <p:nvCxnSpPr>
            <p:cNvPr id="83" name="Straight Connector 82"/>
            <p:cNvCxnSpPr/>
            <p:nvPr/>
          </p:nvCxnSpPr>
          <p:spPr>
            <a:xfrm>
              <a:off x="3733804" y="19812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733803" y="21336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733804" y="1828800"/>
              <a:ext cx="1447801" cy="1588"/>
            </a:xfrm>
            <a:prstGeom prst="line">
              <a:avLst/>
            </a:prstGeom>
            <a:grpFill/>
            <a:ln>
              <a:prstDash val="sysDash"/>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rot="5400000">
            <a:off x="1585043" y="2546350"/>
            <a:ext cx="304800" cy="1447800"/>
          </a:xfrm>
          <a:prstGeom prst="rect">
            <a:avLst/>
          </a:prstGeom>
          <a:solidFill>
            <a:srgbClr val="00B050"/>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a:endParaRPr lang="en-US" sz="2300" dirty="0">
              <a:solidFill>
                <a:srgbClr val="FFFFFF"/>
              </a:solidFill>
            </a:endParaRPr>
          </a:p>
        </p:txBody>
      </p:sp>
      <p:sp>
        <p:nvSpPr>
          <p:cNvPr id="39" name="Content Placeholder 2"/>
          <p:cNvSpPr txBox="1">
            <a:spLocks/>
          </p:cNvSpPr>
          <p:nvPr/>
        </p:nvSpPr>
        <p:spPr>
          <a:xfrm>
            <a:off x="3184405" y="2627621"/>
            <a:ext cx="9007595" cy="2229640"/>
          </a:xfrm>
          <a:prstGeom prst="rect">
            <a:avLst/>
          </a:prstGeom>
        </p:spPr>
        <p:txBody>
          <a:bodyPr vert="horz" wrap="square" lIns="0" tIns="0" rIns="0" bIns="0" rtlCol="0" anchor="ctr">
            <a:noAutofit/>
          </a:bodyPr>
          <a:lstStyle>
            <a:lvl1pPr marL="533307" indent="-533307" algn="l" defTabSz="1218937"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994659" indent="-461353" algn="l" defTabSz="1218937"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443314" indent="-448655" algn="l" defTabSz="1218937"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3pPr>
            <a:lvl4pPr marL="1832713" indent="-389399"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4pPr>
            <a:lvl5pPr marL="2213646" indent="-380933" algn="l" defTabSz="121893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effectLst/>
                <a:latin typeface="+mn-lt"/>
                <a:ea typeface="+mn-ea"/>
                <a:cs typeface="+mn-cs"/>
              </a:defRPr>
            </a:lvl5pPr>
            <a:lvl6pPr marL="3352079"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548"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01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487" indent="-304735" algn="l" defTabSz="121893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52000" lvl="1" indent="0">
              <a:spcBef>
                <a:spcPts val="0"/>
              </a:spcBef>
              <a:buNone/>
            </a:pPr>
            <a:r>
              <a:rPr lang="en-US" sz="4400" dirty="0" smtClean="0">
                <a:solidFill>
                  <a:schemeClr val="bg1">
                    <a:alpha val="99000"/>
                  </a:schemeClr>
                </a:solidFill>
                <a:latin typeface="+mj-lt"/>
              </a:rPr>
              <a:t>Sparse storage:</a:t>
            </a:r>
          </a:p>
          <a:p>
            <a:pPr marL="252000" lvl="1" indent="0">
              <a:spcBef>
                <a:spcPts val="0"/>
              </a:spcBef>
              <a:buNone/>
            </a:pPr>
            <a:r>
              <a:rPr lang="en-US" sz="4400" dirty="0" smtClean="0">
                <a:solidFill>
                  <a:schemeClr val="bg1">
                    <a:alpha val="99000"/>
                  </a:schemeClr>
                </a:solidFill>
                <a:latin typeface="+mj-lt"/>
              </a:rPr>
              <a:t>Only </a:t>
            </a:r>
            <a:r>
              <a:rPr lang="en-US" sz="4400" dirty="0">
                <a:solidFill>
                  <a:schemeClr val="bg1">
                    <a:alpha val="99000"/>
                  </a:schemeClr>
                </a:solidFill>
                <a:latin typeface="+mj-lt"/>
              </a:rPr>
              <a:t>charged for pages with data stored in </a:t>
            </a:r>
            <a:r>
              <a:rPr lang="en-US" sz="4400" dirty="0" smtClean="0">
                <a:solidFill>
                  <a:schemeClr val="bg1">
                    <a:alpha val="99000"/>
                  </a:schemeClr>
                </a:solidFill>
                <a:latin typeface="+mj-lt"/>
              </a:rPr>
              <a:t>them</a:t>
            </a:r>
            <a:endParaRPr lang="en-US" sz="4400" dirty="0">
              <a:solidFill>
                <a:schemeClr val="bg1">
                  <a:alpha val="99000"/>
                </a:schemeClr>
              </a:solidFill>
              <a:latin typeface="+mj-lt"/>
            </a:endParaRPr>
          </a:p>
        </p:txBody>
      </p:sp>
      <p:pic>
        <p:nvPicPr>
          <p:cNvPr id="37" name="Picture 36"/>
          <p:cNvPicPr>
            <a:picLocks noChangeAspect="1"/>
          </p:cNvPicPr>
          <p:nvPr/>
        </p:nvPicPr>
        <p:blipFill>
          <a:blip r:embed="rId5"/>
          <a:stretch>
            <a:fillRect/>
          </a:stretch>
        </p:blipFill>
        <p:spPr>
          <a:xfrm>
            <a:off x="11394301" y="128971"/>
            <a:ext cx="638984" cy="554858"/>
          </a:xfrm>
          <a:prstGeom prst="rect">
            <a:avLst/>
          </a:prstGeom>
        </p:spPr>
      </p:pic>
    </p:spTree>
    <p:extLst>
      <p:ext uri="{BB962C8B-B14F-4D97-AF65-F5344CB8AC3E}">
        <p14:creationId xmlns:p14="http://schemas.microsoft.com/office/powerpoint/2010/main" val="2723328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Tables</a:t>
            </a:r>
            <a:endParaRPr lang="en-US" dirty="0"/>
          </a:p>
        </p:txBody>
      </p:sp>
    </p:spTree>
    <p:extLst>
      <p:ext uri="{BB962C8B-B14F-4D97-AF65-F5344CB8AC3E}">
        <p14:creationId xmlns:p14="http://schemas.microsoft.com/office/powerpoint/2010/main" val="30050983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6976088" y="1025863"/>
            <a:ext cx="4757245" cy="5387040"/>
          </a:xfrm>
          <a:prstGeom prst="rect">
            <a:avLst/>
          </a:prstGeom>
          <a:noFill/>
          <a:ln w="1587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33602"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r>
              <a:rPr lang="en-US" sz="2058" dirty="0">
                <a:ln>
                  <a:solidFill>
                    <a:srgbClr val="FFFFFF">
                      <a:alpha val="0"/>
                    </a:srgbClr>
                  </a:solidFill>
                </a:ln>
                <a:solidFill>
                  <a:srgbClr val="FFFFFF"/>
                </a:solidFill>
                <a:latin typeface="Segoe UI Light"/>
                <a:ea typeface="Segoe UI" pitchFamily="34" charset="0"/>
                <a:cs typeface="Segoe UI" pitchFamily="34" charset="0"/>
              </a:rPr>
              <a:t>RELATIONAL</a:t>
            </a:r>
          </a:p>
        </p:txBody>
      </p:sp>
      <p:sp>
        <p:nvSpPr>
          <p:cNvPr id="49" name="Rectangle 48"/>
          <p:cNvSpPr/>
          <p:nvPr/>
        </p:nvSpPr>
        <p:spPr bwMode="auto">
          <a:xfrm>
            <a:off x="342159" y="1025862"/>
            <a:ext cx="6331055" cy="5387040"/>
          </a:xfrm>
          <a:prstGeom prst="rect">
            <a:avLst/>
          </a:prstGeom>
          <a:noFill/>
          <a:ln w="1587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33602"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r>
              <a:rPr lang="en-US" sz="2058" dirty="0">
                <a:ln>
                  <a:solidFill>
                    <a:srgbClr val="FFFFFF">
                      <a:alpha val="0"/>
                    </a:srgbClr>
                  </a:solidFill>
                </a:ln>
                <a:solidFill>
                  <a:srgbClr val="FFFFFF"/>
                </a:solidFill>
                <a:latin typeface="Segoe UI Light"/>
                <a:ea typeface="Segoe UI" pitchFamily="34" charset="0"/>
                <a:cs typeface="Segoe UI" pitchFamily="34" charset="0"/>
              </a:rPr>
              <a:t>NON-RELATIONAL</a:t>
            </a:r>
          </a:p>
        </p:txBody>
      </p:sp>
      <p:sp>
        <p:nvSpPr>
          <p:cNvPr id="56" name="Rectangle 55"/>
          <p:cNvSpPr/>
          <p:nvPr/>
        </p:nvSpPr>
        <p:spPr bwMode="auto">
          <a:xfrm>
            <a:off x="589423" y="1533504"/>
            <a:ext cx="1815764" cy="11179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p:cNvSpPr txBox="1"/>
          <p:nvPr/>
        </p:nvSpPr>
        <p:spPr>
          <a:xfrm>
            <a:off x="2596569" y="2705855"/>
            <a:ext cx="1796660" cy="336024"/>
          </a:xfrm>
          <a:prstGeom prst="rect">
            <a:avLst/>
          </a:prstGeom>
          <a:solidFill>
            <a:schemeClr val="accent3"/>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Tables</a:t>
            </a:r>
          </a:p>
        </p:txBody>
      </p:sp>
      <p:sp>
        <p:nvSpPr>
          <p:cNvPr id="62" name="TextBox 61"/>
          <p:cNvSpPr txBox="1"/>
          <p:nvPr/>
        </p:nvSpPr>
        <p:spPr>
          <a:xfrm>
            <a:off x="592277" y="2717896"/>
            <a:ext cx="1812910" cy="336024"/>
          </a:xfrm>
          <a:prstGeom prst="rect">
            <a:avLst/>
          </a:prstGeom>
          <a:solidFill>
            <a:schemeClr val="accent6"/>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Blob Storage</a:t>
            </a:r>
          </a:p>
        </p:txBody>
      </p:sp>
      <p:sp>
        <p:nvSpPr>
          <p:cNvPr id="78" name="TextBox 77"/>
          <p:cNvSpPr txBox="1"/>
          <p:nvPr/>
        </p:nvSpPr>
        <p:spPr>
          <a:xfrm>
            <a:off x="2603393" y="3211761"/>
            <a:ext cx="1789836"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rPr>
              <a:t>A NoSQL key/value store that provides simple access to semi-structured data </a:t>
            </a:r>
            <a:br>
              <a:rPr lang="en-US" sz="1200" dirty="0">
                <a:ln>
                  <a:solidFill>
                    <a:srgbClr val="FFFFFF">
                      <a:alpha val="0"/>
                    </a:srgbClr>
                  </a:solidFill>
                </a:ln>
                <a:solidFill>
                  <a:srgbClr val="FFFFFF"/>
                </a:solidFill>
                <a:ea typeface="Segoe UI" pitchFamily="34" charset="0"/>
              </a:rPr>
            </a:br>
            <a:r>
              <a:rPr lang="en-US" sz="1200" dirty="0">
                <a:ln>
                  <a:solidFill>
                    <a:srgbClr val="FFFFFF">
                      <a:alpha val="0"/>
                    </a:srgbClr>
                  </a:solidFill>
                </a:ln>
                <a:solidFill>
                  <a:srgbClr val="FFFFFF"/>
                </a:solidFill>
                <a:ea typeface="Segoe UI" pitchFamily="34" charset="0"/>
              </a:rPr>
              <a:t>at a lower cost for applications that do not need robust querying capabilities</a:t>
            </a:r>
            <a:endParaRPr lang="en-US" sz="1200" b="1" dirty="0">
              <a:ln>
                <a:solidFill>
                  <a:srgbClr val="FFFFFF">
                    <a:alpha val="0"/>
                  </a:srgbClr>
                </a:solidFill>
              </a:ln>
              <a:solidFill>
                <a:srgbClr val="FFFFFF"/>
              </a:solidFill>
              <a:ea typeface="Segoe UI" pitchFamily="34" charset="0"/>
              <a:cs typeface="Segoe UI" pitchFamily="34" charset="0"/>
            </a:endParaRPr>
          </a:p>
        </p:txBody>
      </p:sp>
      <p:sp>
        <p:nvSpPr>
          <p:cNvPr id="79" name="TextBox 78"/>
          <p:cNvSpPr txBox="1"/>
          <p:nvPr/>
        </p:nvSpPr>
        <p:spPr>
          <a:xfrm>
            <a:off x="618640" y="3211761"/>
            <a:ext cx="1786549"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cs typeface="Segoe UI" pitchFamily="34" charset="0"/>
              </a:rPr>
              <a:t>A cloud storage service offering the simplest way to store large amounts of unstructured text or binary data, such as video, audio and images, and for creating virtual hard drives in the cloud.</a:t>
            </a:r>
            <a:r>
              <a:rPr lang="en-US" sz="1050" dirty="0">
                <a:ln>
                  <a:solidFill>
                    <a:srgbClr val="FFFFFF">
                      <a:alpha val="0"/>
                    </a:srgbClr>
                  </a:solidFill>
                </a:ln>
                <a:solidFill>
                  <a:srgbClr val="FFFFFF"/>
                </a:solidFill>
                <a:ea typeface="Segoe UI" pitchFamily="34" charset="0"/>
                <a:cs typeface="Segoe UI" pitchFamily="34" charset="0"/>
              </a:rPr>
              <a:t/>
            </a:r>
            <a:br>
              <a:rPr lang="en-US" sz="1050" dirty="0">
                <a:ln>
                  <a:solidFill>
                    <a:srgbClr val="FFFFFF">
                      <a:alpha val="0"/>
                    </a:srgbClr>
                  </a:solidFill>
                </a:ln>
                <a:solidFill>
                  <a:srgbClr val="FFFFFF"/>
                </a:solidFill>
                <a:ea typeface="Segoe UI" pitchFamily="34" charset="0"/>
                <a:cs typeface="Segoe UI" pitchFamily="34" charset="0"/>
              </a:rPr>
            </a:br>
            <a:r>
              <a:rPr lang="en-US" sz="1050" dirty="0">
                <a:ln>
                  <a:solidFill>
                    <a:srgbClr val="FFFFFF">
                      <a:alpha val="0"/>
                    </a:srgbClr>
                  </a:solidFill>
                </a:ln>
                <a:solidFill>
                  <a:srgbClr val="FFFFFF"/>
                </a:solidFill>
                <a:ea typeface="Segoe UI" pitchFamily="34" charset="0"/>
                <a:cs typeface="Segoe UI" pitchFamily="34" charset="0"/>
              </a:rPr>
              <a:t/>
            </a:r>
            <a:br>
              <a:rPr lang="en-US" sz="1050" dirty="0">
                <a:ln>
                  <a:solidFill>
                    <a:srgbClr val="FFFFFF">
                      <a:alpha val="0"/>
                    </a:srgbClr>
                  </a:solidFill>
                </a:ln>
                <a:solidFill>
                  <a:srgbClr val="FFFFFF"/>
                </a:solidFill>
                <a:ea typeface="Segoe UI" pitchFamily="34" charset="0"/>
                <a:cs typeface="Segoe UI" pitchFamily="34" charset="0"/>
              </a:rPr>
            </a:br>
            <a:endParaRPr lang="en-US" sz="1050" dirty="0">
              <a:ln>
                <a:solidFill>
                  <a:srgbClr val="FFFFFF">
                    <a:alpha val="0"/>
                  </a:srgbClr>
                </a:solidFill>
              </a:ln>
              <a:solidFill>
                <a:srgbClr val="FFFFFF"/>
              </a:solidFill>
              <a:ea typeface="Segoe UI" pitchFamily="34" charset="0"/>
              <a:cs typeface="Segoe UI" pitchFamily="34" charset="0"/>
            </a:endParaRPr>
          </a:p>
        </p:txBody>
      </p:sp>
      <p:sp>
        <p:nvSpPr>
          <p:cNvPr id="55" name="Rectangle 54"/>
          <p:cNvSpPr/>
          <p:nvPr/>
        </p:nvSpPr>
        <p:spPr bwMode="auto">
          <a:xfrm>
            <a:off x="2596569" y="1539415"/>
            <a:ext cx="1796660" cy="11179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48"/>
          <p:cNvGrpSpPr/>
          <p:nvPr/>
        </p:nvGrpSpPr>
        <p:grpSpPr>
          <a:xfrm>
            <a:off x="756073" y="1599134"/>
            <a:ext cx="1317215" cy="893824"/>
            <a:chOff x="9700488" y="1821395"/>
            <a:chExt cx="1792224" cy="1216152"/>
          </a:xfrm>
        </p:grpSpPr>
        <p:sp>
          <p:nvSpPr>
            <p:cNvPr id="51" name="Isosceles Triangle 50"/>
            <p:cNvSpPr/>
            <p:nvPr>
              <p:custDataLst>
                <p:tags r:id="rId3"/>
              </p:custDataLst>
            </p:nvPr>
          </p:nvSpPr>
          <p:spPr bwMode="auto">
            <a:xfrm rot="5400000">
              <a:off x="10403521" y="2273523"/>
              <a:ext cx="386158" cy="311896"/>
            </a:xfrm>
            <a:prstGeom prst="triangle">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lnSpc>
                  <a:spcPct val="90000"/>
                </a:lnSpc>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custDataLst>
                <p:tags r:id="rId4"/>
              </p:custDataLst>
            </p:nvPr>
          </p:nvSpPr>
          <p:spPr bwMode="auto">
            <a:xfrm>
              <a:off x="9700488" y="1821395"/>
              <a:ext cx="1792224" cy="12161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04" tIns="67204" rIns="67204" bIns="67204" numCol="1" spcCol="0" rtlCol="0" fromWordArt="0" anchor="ctr" anchorCtr="0" forceAA="0" compatLnSpc="1">
              <a:prstTxWarp prst="textNoShape">
                <a:avLst/>
              </a:prstTxWarp>
              <a:noAutofit/>
            </a:bodyPr>
            <a:lstStyle/>
            <a:p>
              <a:pPr algn="ctr" defTabSz="685309" fontAlgn="base">
                <a:lnSpc>
                  <a:spcPct val="90000"/>
                </a:lnSpc>
                <a:spcBef>
                  <a:spcPct val="0"/>
                </a:spcBef>
                <a:spcAft>
                  <a:spcPct val="0"/>
                </a:spcAft>
              </a:pPr>
              <a:r>
                <a:rPr lang="en-US" sz="1764" dirty="0">
                  <a:ln>
                    <a:solidFill>
                      <a:srgbClr val="FFFFFF">
                        <a:alpha val="0"/>
                      </a:srgbClr>
                    </a:solidFill>
                  </a:ln>
                  <a:solidFill>
                    <a:srgbClr val="FFFFFF"/>
                  </a:solidFill>
                  <a:latin typeface="Segoe UI Light"/>
                  <a:ea typeface="Segoe UI" pitchFamily="34" charset="0"/>
                  <a:cs typeface="Segoe UI" pitchFamily="34" charset="0"/>
                </a:rPr>
                <a:t>0100110100101010100101000111010100100101</a:t>
              </a:r>
            </a:p>
          </p:txBody>
        </p:sp>
      </p:grpSp>
      <p:graphicFrame>
        <p:nvGraphicFramePr>
          <p:cNvPr id="2" name="Object 1" hidden="1"/>
          <p:cNvGraphicFramePr>
            <a:graphicFrameLocks/>
          </p:cNvGraphicFramePr>
          <p:nvPr>
            <p:custDataLst>
              <p:tags r:id="rId2"/>
            </p:custDataLst>
            <p:extLst/>
          </p:nvPr>
        </p:nvGraphicFramePr>
        <p:xfrm>
          <a:off x="1527009" y="859820"/>
          <a:ext cx="1167" cy="1167"/>
        </p:xfrm>
        <a:graphic>
          <a:graphicData uri="http://schemas.openxmlformats.org/presentationml/2006/ole">
            <mc:AlternateContent xmlns:mc="http://schemas.openxmlformats.org/markup-compatibility/2006">
              <mc:Choice xmlns:v="urn:schemas-microsoft-com:vml" Requires="v">
                <p:oleObj spid="_x0000_s2055" name="think-cell Slide" r:id="rId7" imgW="360" imgH="360" progId="">
                  <p:embed/>
                </p:oleObj>
              </mc:Choice>
              <mc:Fallback>
                <p:oleObj name="think-cell Slide" r:id="rId7" imgW="360" imgH="36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7009" y="859820"/>
                        <a:ext cx="1167" cy="11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Title 1"/>
          <p:cNvSpPr>
            <a:spLocks noGrp="1"/>
          </p:cNvSpPr>
          <p:nvPr>
            <p:ph type="title"/>
          </p:nvPr>
        </p:nvSpPr>
        <p:spPr/>
        <p:txBody>
          <a:bodyPr>
            <a:normAutofit/>
          </a:bodyPr>
          <a:lstStyle/>
          <a:p>
            <a:r>
              <a:rPr lang="en-US" sz="3200" dirty="0"/>
              <a:t>Microsoft Azure Data Management — Overview </a:t>
            </a:r>
          </a:p>
        </p:txBody>
      </p:sp>
      <p:graphicFrame>
        <p:nvGraphicFramePr>
          <p:cNvPr id="9" name="Table 8"/>
          <p:cNvGraphicFramePr>
            <a:graphicFrameLocks noGrp="1"/>
          </p:cNvGraphicFramePr>
          <p:nvPr>
            <p:extLst/>
          </p:nvPr>
        </p:nvGraphicFramePr>
        <p:xfrm>
          <a:off x="2850204" y="1627685"/>
          <a:ext cx="1316090" cy="907290"/>
        </p:xfrm>
        <a:graphic>
          <a:graphicData uri="http://schemas.openxmlformats.org/drawingml/2006/table">
            <a:tbl>
              <a:tblPr firstRow="1" bandRow="1">
                <a:tableStyleId>{5C22544A-7EE6-4342-B048-85BDC9FD1C3A}</a:tableStyleId>
              </a:tblPr>
              <a:tblGrid>
                <a:gridCol w="263218"/>
                <a:gridCol w="263218"/>
                <a:gridCol w="263218"/>
                <a:gridCol w="263218"/>
                <a:gridCol w="263218"/>
              </a:tblGrid>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r h="181458">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US" sz="700" dirty="0"/>
                    </a:p>
                  </a:txBody>
                  <a:tcPr marL="67204" marR="67204" marT="33602" marB="33602">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r>
            </a:tbl>
          </a:graphicData>
        </a:graphic>
      </p:graphicFrame>
      <p:sp>
        <p:nvSpPr>
          <p:cNvPr id="48" name="TextBox 47"/>
          <p:cNvSpPr txBox="1"/>
          <p:nvPr/>
        </p:nvSpPr>
        <p:spPr>
          <a:xfrm>
            <a:off x="7252711" y="2718037"/>
            <a:ext cx="2033647" cy="336024"/>
          </a:xfrm>
          <a:prstGeom prst="rect">
            <a:avLst/>
          </a:prstGeom>
          <a:solidFill>
            <a:schemeClr val="accent2"/>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Server in a VM</a:t>
            </a:r>
          </a:p>
        </p:txBody>
      </p:sp>
      <p:sp>
        <p:nvSpPr>
          <p:cNvPr id="52" name="TextBox 51"/>
          <p:cNvSpPr txBox="1"/>
          <p:nvPr/>
        </p:nvSpPr>
        <p:spPr>
          <a:xfrm>
            <a:off x="9580399" y="2739367"/>
            <a:ext cx="1965768" cy="336024"/>
          </a:xfrm>
          <a:prstGeom prst="rect">
            <a:avLst/>
          </a:prstGeom>
          <a:solidFill>
            <a:schemeClr val="accent4"/>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a:ln>
                  <a:solidFill>
                    <a:srgbClr val="FFFFFF">
                      <a:alpha val="0"/>
                    </a:srgbClr>
                  </a:solidFill>
                </a:ln>
                <a:gradFill>
                  <a:gsLst>
                    <a:gs pos="0">
                      <a:sysClr val="window" lastClr="FFFFFF"/>
                    </a:gs>
                    <a:gs pos="100000">
                      <a:sysClr val="window" lastClr="FFFFFF"/>
                    </a:gs>
                  </a:gsLst>
                  <a:lin ang="16200000" scaled="0"/>
                </a:gradFill>
              </a:rPr>
              <a:t>SQL Database</a:t>
            </a:r>
          </a:p>
        </p:txBody>
      </p:sp>
      <p:sp>
        <p:nvSpPr>
          <p:cNvPr id="73" name="TextBox 72"/>
          <p:cNvSpPr txBox="1"/>
          <p:nvPr/>
        </p:nvSpPr>
        <p:spPr>
          <a:xfrm>
            <a:off x="7239001" y="3239636"/>
            <a:ext cx="2038525" cy="2980135"/>
          </a:xfrm>
          <a:prstGeom prst="rect">
            <a:avLst/>
          </a:prstGeom>
          <a:solidFill>
            <a:schemeClr val="accent5">
              <a:lumMod val="50000"/>
            </a:schemeClr>
          </a:solidFill>
        </p:spPr>
        <p:txBody>
          <a:bodyPr wrap="square" lIns="67204" tIns="33602" rIns="67204" bIns="33602" rtlCol="0">
            <a:noAutofit/>
          </a:bodyPr>
          <a:lstStyle/>
          <a:p>
            <a:pPr defTabSz="1217852">
              <a:spcBef>
                <a:spcPts val="441"/>
              </a:spcBef>
            </a:pPr>
            <a:r>
              <a:rPr lang="en-US" sz="1200" dirty="0">
                <a:ln>
                  <a:solidFill>
                    <a:srgbClr val="FFFFFF">
                      <a:alpha val="0"/>
                    </a:srgbClr>
                  </a:solidFill>
                </a:ln>
                <a:solidFill>
                  <a:srgbClr val="FFFFFF"/>
                </a:solidFill>
                <a:ea typeface="Segoe UI" pitchFamily="34" charset="0"/>
                <a:cs typeface="Segoe UI" pitchFamily="34" charset="0"/>
              </a:rPr>
              <a:t>A full-featured instance of SQL Server running in a Windows Azure Virtual Machine for quickly and easily running</a:t>
            </a:r>
            <a:r>
              <a:rPr lang="en-US" sz="1200" strike="sngStrike" dirty="0">
                <a:ln>
                  <a:solidFill>
                    <a:srgbClr val="FFFFFF">
                      <a:alpha val="0"/>
                    </a:srgbClr>
                  </a:solidFill>
                </a:ln>
                <a:solidFill>
                  <a:srgbClr val="FFFFFF"/>
                </a:solidFill>
                <a:ea typeface="Segoe UI" pitchFamily="34" charset="0"/>
                <a:cs typeface="Segoe UI" pitchFamily="34" charset="0"/>
              </a:rPr>
              <a:t> </a:t>
            </a:r>
            <a:r>
              <a:rPr lang="en-US" sz="1200" dirty="0">
                <a:ln>
                  <a:solidFill>
                    <a:srgbClr val="FFFFFF">
                      <a:alpha val="0"/>
                    </a:srgbClr>
                  </a:solidFill>
                </a:ln>
                <a:solidFill>
                  <a:srgbClr val="FFFFFF"/>
                </a:solidFill>
                <a:ea typeface="Segoe UI" pitchFamily="34" charset="0"/>
                <a:cs typeface="Segoe UI" pitchFamily="34" charset="0"/>
              </a:rPr>
              <a:t>or testing SQL Server applications in the cloud</a:t>
            </a:r>
          </a:p>
        </p:txBody>
      </p:sp>
      <p:sp>
        <p:nvSpPr>
          <p:cNvPr id="77" name="TextBox 76"/>
          <p:cNvSpPr txBox="1"/>
          <p:nvPr/>
        </p:nvSpPr>
        <p:spPr>
          <a:xfrm>
            <a:off x="9580399" y="3260965"/>
            <a:ext cx="1965768" cy="2980135"/>
          </a:xfrm>
          <a:prstGeom prst="rect">
            <a:avLst/>
          </a:prstGeom>
          <a:solidFill>
            <a:schemeClr val="accent5">
              <a:lumMod val="50000"/>
            </a:schemeClr>
          </a:solidFill>
        </p:spPr>
        <p:txBody>
          <a:bodyPr wrap="square" lIns="67204" tIns="33602" rIns="67204" bIns="33602" rtlCol="0">
            <a:noAutofit/>
          </a:bodyPr>
          <a:lstStyle/>
          <a:p>
            <a:pPr defTabSz="685309" fontAlgn="base">
              <a:spcBef>
                <a:spcPts val="441"/>
              </a:spcBef>
            </a:pPr>
            <a:r>
              <a:rPr lang="en-US" sz="1200" dirty="0">
                <a:ln>
                  <a:solidFill>
                    <a:srgbClr val="FFFFFF">
                      <a:alpha val="0"/>
                    </a:srgbClr>
                  </a:solidFill>
                </a:ln>
                <a:solidFill>
                  <a:srgbClr val="FFFFFF"/>
                </a:solidFill>
                <a:ea typeface="Segoe UI" pitchFamily="34" charset="0"/>
              </a:rPr>
              <a:t>A feature-rich, fully managed relational database service that offers a highly productive experience with business-ready capabilities built on SQL Server technology</a:t>
            </a:r>
            <a:r>
              <a:rPr lang="en-US" sz="1000" dirty="0">
                <a:ln>
                  <a:solidFill>
                    <a:srgbClr val="FFFFFF">
                      <a:alpha val="0"/>
                    </a:srgbClr>
                  </a:solidFill>
                </a:ln>
                <a:solidFill>
                  <a:srgbClr val="FFFFFF"/>
                </a:solidFill>
                <a:ea typeface="Segoe UI" pitchFamily="34" charset="0"/>
              </a:rPr>
              <a:t/>
            </a:r>
            <a:br>
              <a:rPr lang="en-US" sz="1000" dirty="0">
                <a:ln>
                  <a:solidFill>
                    <a:srgbClr val="FFFFFF">
                      <a:alpha val="0"/>
                    </a:srgbClr>
                  </a:solidFill>
                </a:ln>
                <a:solidFill>
                  <a:srgbClr val="FFFFFF"/>
                </a:solidFill>
                <a:ea typeface="Segoe UI" pitchFamily="34" charset="0"/>
              </a:rPr>
            </a:br>
            <a:endParaRPr lang="en-US" sz="1000" dirty="0">
              <a:ln>
                <a:solidFill>
                  <a:srgbClr val="FFFFFF">
                    <a:alpha val="0"/>
                  </a:srgbClr>
                </a:solidFill>
              </a:ln>
              <a:solidFill>
                <a:srgbClr val="FFFFFF"/>
              </a:solidFill>
              <a:ea typeface="Segoe UI" pitchFamily="34" charset="0"/>
              <a:cs typeface="Segoe UI" pitchFamily="34" charset="0"/>
            </a:endParaRPr>
          </a:p>
        </p:txBody>
      </p:sp>
      <p:sp>
        <p:nvSpPr>
          <p:cNvPr id="92" name="TextBox 91"/>
          <p:cNvSpPr txBox="1"/>
          <p:nvPr/>
        </p:nvSpPr>
        <p:spPr>
          <a:xfrm>
            <a:off x="4590960" y="3215315"/>
            <a:ext cx="1809841" cy="2980135"/>
          </a:xfrm>
          <a:prstGeom prst="rect">
            <a:avLst/>
          </a:prstGeom>
          <a:solidFill>
            <a:schemeClr val="accent5">
              <a:lumMod val="50000"/>
            </a:schemeClr>
          </a:solidFill>
        </p:spPr>
        <p:txBody>
          <a:bodyPr wrap="square" lIns="67204" tIns="33602" rIns="67204" bIns="33602" rtlCol="0">
            <a:noAutofit/>
          </a:bodyPr>
          <a:lstStyle/>
          <a:p>
            <a:pPr defTabSz="672027">
              <a:spcBef>
                <a:spcPts val="441"/>
              </a:spcBef>
              <a:defRPr/>
            </a:pPr>
            <a:r>
              <a:rPr lang="en-US" sz="1200" dirty="0">
                <a:ln>
                  <a:solidFill>
                    <a:srgbClr val="FFFFFF">
                      <a:alpha val="0"/>
                    </a:srgbClr>
                  </a:solidFill>
                </a:ln>
                <a:solidFill>
                  <a:srgbClr val="FFFFFF"/>
                </a:solidFill>
              </a:rPr>
              <a:t>A Big Data implementation 100% compatible with Apache </a:t>
            </a:r>
            <a:r>
              <a:rPr lang="en-US" sz="1200" dirty="0" err="1">
                <a:ln>
                  <a:solidFill>
                    <a:srgbClr val="FFFFFF">
                      <a:alpha val="0"/>
                    </a:srgbClr>
                  </a:solidFill>
                </a:ln>
                <a:solidFill>
                  <a:srgbClr val="FFFFFF"/>
                </a:solidFill>
              </a:rPr>
              <a:t>Hadoop</a:t>
            </a:r>
            <a:r>
              <a:rPr lang="en-US" sz="1000" dirty="0">
                <a:ln>
                  <a:solidFill>
                    <a:srgbClr val="FFFFFF">
                      <a:alpha val="0"/>
                    </a:srgbClr>
                  </a:solidFill>
                </a:ln>
                <a:solidFill>
                  <a:srgbClr val="FFFFFF"/>
                </a:solidFill>
              </a:rPr>
              <a:t>. </a:t>
            </a:r>
          </a:p>
        </p:txBody>
      </p:sp>
      <p:sp>
        <p:nvSpPr>
          <p:cNvPr id="95" name="TextBox 94"/>
          <p:cNvSpPr txBox="1"/>
          <p:nvPr/>
        </p:nvSpPr>
        <p:spPr>
          <a:xfrm>
            <a:off x="4590958" y="2682679"/>
            <a:ext cx="1809840" cy="336024"/>
          </a:xfrm>
          <a:prstGeom prst="rect">
            <a:avLst/>
          </a:prstGeom>
          <a:solidFill>
            <a:srgbClr val="002060"/>
          </a:solidFill>
          <a:ln w="12700">
            <a:noFill/>
            <a:prstDash val="sysDash"/>
          </a:ln>
        </p:spPr>
        <p:txBody>
          <a:bodyPr wrap="square" lIns="67204" tIns="33602" rIns="67204" bIns="33602" rtlCol="0" anchor="ctr" anchorCtr="0">
            <a:noAutofit/>
          </a:bodyPr>
          <a:lstStyle>
            <a:defPPr>
              <a:defRPr lang="en-US"/>
            </a:defPPr>
            <a:lvl1pPr defTabSz="914363">
              <a:defRPr sz="2000"/>
            </a:lvl1pPr>
          </a:lstStyle>
          <a:p>
            <a:pPr algn="ctr" defTabSz="1193810" fontAlgn="base">
              <a:defRPr/>
            </a:pPr>
            <a:r>
              <a:rPr lang="en-US" sz="1324" kern="0" dirty="0" err="1">
                <a:ln>
                  <a:solidFill>
                    <a:srgbClr val="FFFFFF">
                      <a:alpha val="0"/>
                    </a:srgbClr>
                  </a:solidFill>
                </a:ln>
                <a:solidFill>
                  <a:srgbClr val="FFFFFF"/>
                </a:solidFill>
              </a:rPr>
              <a:t>HDInsight</a:t>
            </a:r>
            <a:endParaRPr lang="en-US" sz="1324" kern="0" dirty="0">
              <a:ln>
                <a:solidFill>
                  <a:srgbClr val="FFFFFF">
                    <a:alpha val="0"/>
                  </a:srgbClr>
                </a:solidFill>
              </a:ln>
              <a:solidFill>
                <a:srgbClr val="FFFFFF"/>
              </a:solidFill>
            </a:endParaRPr>
          </a:p>
        </p:txBody>
      </p:sp>
      <p:sp>
        <p:nvSpPr>
          <p:cNvPr id="7" name="Rectangle 6"/>
          <p:cNvSpPr/>
          <p:nvPr/>
        </p:nvSpPr>
        <p:spPr bwMode="auto">
          <a:xfrm>
            <a:off x="7252711" y="1551596"/>
            <a:ext cx="2024815" cy="11179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9580399" y="1572926"/>
            <a:ext cx="1965768" cy="11179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575685" y="1516238"/>
            <a:ext cx="1825114" cy="111793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0" tIns="107528" rIns="134410" bIns="107528" numCol="1" spcCol="0" rtlCol="0" fromWordArt="0" anchor="t" anchorCtr="0" forceAA="0" compatLnSpc="1">
            <a:prstTxWarp prst="textNoShape">
              <a:avLst/>
            </a:prstTxWarp>
            <a:noAutofit/>
          </a:bodyPr>
          <a:lstStyle/>
          <a:p>
            <a:pPr algn="ctr" defTabSz="685309" fontAlgn="base">
              <a:spcBef>
                <a:spcPct val="0"/>
              </a:spcBef>
              <a:spcAft>
                <a:spcPct val="0"/>
              </a:spcAft>
            </a:pPr>
            <a:endParaRPr lang="en-US" sz="1764"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39" name="Oval 3"/>
          <p:cNvSpPr/>
          <p:nvPr/>
        </p:nvSpPr>
        <p:spPr bwMode="auto">
          <a:xfrm>
            <a:off x="7403393" y="1728168"/>
            <a:ext cx="1338975" cy="764790"/>
          </a:xfrm>
          <a:custGeom>
            <a:avLst/>
            <a:gdLst/>
            <a:ahLst/>
            <a:cxnLst/>
            <a:rect l="l" t="t" r="r" b="b"/>
            <a:pathLst>
              <a:path w="3736341" h="2134108">
                <a:moveTo>
                  <a:pt x="2449029" y="1336087"/>
                </a:moveTo>
                <a:cubicBezTo>
                  <a:pt x="2481084" y="1339348"/>
                  <a:pt x="2504598" y="1366295"/>
                  <a:pt x="2501548" y="1396273"/>
                </a:cubicBezTo>
                <a:cubicBezTo>
                  <a:pt x="2498498" y="1426251"/>
                  <a:pt x="2470040" y="1447910"/>
                  <a:pt x="2437984" y="1444649"/>
                </a:cubicBezTo>
                <a:cubicBezTo>
                  <a:pt x="2405929" y="1441388"/>
                  <a:pt x="2382415" y="1414442"/>
                  <a:pt x="2385465" y="1384464"/>
                </a:cubicBezTo>
                <a:cubicBezTo>
                  <a:pt x="2388515" y="1354485"/>
                  <a:pt x="2416973" y="1332826"/>
                  <a:pt x="2449029" y="1336087"/>
                </a:cubicBezTo>
                <a:close/>
                <a:moveTo>
                  <a:pt x="2445172" y="1332126"/>
                </a:moveTo>
                <a:cubicBezTo>
                  <a:pt x="2409374" y="1328484"/>
                  <a:pt x="2377722" y="1351416"/>
                  <a:pt x="2374474" y="1383345"/>
                </a:cubicBezTo>
                <a:cubicBezTo>
                  <a:pt x="2371226" y="1415275"/>
                  <a:pt x="2397612" y="1444111"/>
                  <a:pt x="2433409" y="1447753"/>
                </a:cubicBezTo>
                <a:cubicBezTo>
                  <a:pt x="2469206" y="1451395"/>
                  <a:pt x="2500859" y="1428462"/>
                  <a:pt x="2504107" y="1396533"/>
                </a:cubicBezTo>
                <a:cubicBezTo>
                  <a:pt x="2507355" y="1364604"/>
                  <a:pt x="2480969" y="1335767"/>
                  <a:pt x="2445172" y="1332126"/>
                </a:cubicBezTo>
                <a:close/>
                <a:moveTo>
                  <a:pt x="1939956" y="1273082"/>
                </a:moveTo>
                <a:cubicBezTo>
                  <a:pt x="1963917" y="1275519"/>
                  <a:pt x="1981493" y="1295661"/>
                  <a:pt x="1979213" y="1318069"/>
                </a:cubicBezTo>
                <a:cubicBezTo>
                  <a:pt x="1976934" y="1340477"/>
                  <a:pt x="1955662" y="1356667"/>
                  <a:pt x="1931701" y="1354229"/>
                </a:cubicBezTo>
                <a:cubicBezTo>
                  <a:pt x="1907740" y="1351792"/>
                  <a:pt x="1890164" y="1331650"/>
                  <a:pt x="1892444" y="1309242"/>
                </a:cubicBezTo>
                <a:cubicBezTo>
                  <a:pt x="1894723" y="1286834"/>
                  <a:pt x="1915995" y="1270644"/>
                  <a:pt x="1939956" y="1273082"/>
                </a:cubicBezTo>
                <a:close/>
                <a:moveTo>
                  <a:pt x="1937073" y="1270121"/>
                </a:moveTo>
                <a:cubicBezTo>
                  <a:pt x="1910316" y="1267398"/>
                  <a:pt x="1886656" y="1284540"/>
                  <a:pt x="1884228" y="1308406"/>
                </a:cubicBezTo>
                <a:cubicBezTo>
                  <a:pt x="1881800" y="1332273"/>
                  <a:pt x="1901523" y="1353827"/>
                  <a:pt x="1928281" y="1356549"/>
                </a:cubicBezTo>
                <a:cubicBezTo>
                  <a:pt x="1955038" y="1359272"/>
                  <a:pt x="1978698" y="1342130"/>
                  <a:pt x="1981126" y="1318264"/>
                </a:cubicBezTo>
                <a:cubicBezTo>
                  <a:pt x="1983554" y="1294397"/>
                  <a:pt x="1963831" y="1272843"/>
                  <a:pt x="1937073" y="1270121"/>
                </a:cubicBezTo>
                <a:close/>
                <a:moveTo>
                  <a:pt x="2171747" y="1034919"/>
                </a:moveTo>
                <a:lnTo>
                  <a:pt x="2533950" y="1057916"/>
                </a:lnTo>
                <a:lnTo>
                  <a:pt x="2533950" y="1514982"/>
                </a:lnTo>
                <a:lnTo>
                  <a:pt x="2171747" y="1445991"/>
                </a:lnTo>
                <a:close/>
                <a:moveTo>
                  <a:pt x="1723301" y="1025081"/>
                </a:moveTo>
                <a:lnTo>
                  <a:pt x="2009823" y="1043273"/>
                </a:lnTo>
                <a:lnTo>
                  <a:pt x="2009823" y="1404836"/>
                </a:lnTo>
                <a:lnTo>
                  <a:pt x="1723301" y="1350260"/>
                </a:lnTo>
                <a:close/>
                <a:moveTo>
                  <a:pt x="1725575" y="940944"/>
                </a:moveTo>
                <a:lnTo>
                  <a:pt x="2012096" y="945491"/>
                </a:lnTo>
                <a:lnTo>
                  <a:pt x="2012096" y="1018259"/>
                </a:lnTo>
                <a:lnTo>
                  <a:pt x="1725575" y="1004615"/>
                </a:lnTo>
                <a:cubicBezTo>
                  <a:pt x="1726333" y="983392"/>
                  <a:pt x="1727090" y="962168"/>
                  <a:pt x="1725575" y="940944"/>
                </a:cubicBezTo>
                <a:close/>
                <a:moveTo>
                  <a:pt x="2174621" y="928558"/>
                </a:moveTo>
                <a:lnTo>
                  <a:pt x="2536825" y="934306"/>
                </a:lnTo>
                <a:lnTo>
                  <a:pt x="2536825" y="1026294"/>
                </a:lnTo>
                <a:lnTo>
                  <a:pt x="2174621" y="1009047"/>
                </a:lnTo>
                <a:cubicBezTo>
                  <a:pt x="2175580" y="982218"/>
                  <a:pt x="2176537" y="955388"/>
                  <a:pt x="2174621" y="928558"/>
                </a:cubicBezTo>
                <a:close/>
                <a:moveTo>
                  <a:pt x="2012096" y="845435"/>
                </a:moveTo>
                <a:lnTo>
                  <a:pt x="2012096" y="919485"/>
                </a:lnTo>
                <a:lnTo>
                  <a:pt x="1725575" y="916716"/>
                </a:lnTo>
                <a:cubicBezTo>
                  <a:pt x="1726333" y="895492"/>
                  <a:pt x="1727090" y="868934"/>
                  <a:pt x="1725575" y="847710"/>
                </a:cubicBezTo>
                <a:close/>
                <a:moveTo>
                  <a:pt x="2536825" y="807822"/>
                </a:moveTo>
                <a:lnTo>
                  <a:pt x="2536825" y="901431"/>
                </a:lnTo>
                <a:lnTo>
                  <a:pt x="2174621" y="897930"/>
                </a:lnTo>
                <a:cubicBezTo>
                  <a:pt x="2175580" y="871100"/>
                  <a:pt x="2176537" y="837527"/>
                  <a:pt x="2174621" y="810697"/>
                </a:cubicBezTo>
                <a:close/>
                <a:moveTo>
                  <a:pt x="2012096" y="747638"/>
                </a:moveTo>
                <a:lnTo>
                  <a:pt x="2012096" y="821687"/>
                </a:lnTo>
                <a:lnTo>
                  <a:pt x="1726464" y="827809"/>
                </a:lnTo>
                <a:cubicBezTo>
                  <a:pt x="1727222" y="806585"/>
                  <a:pt x="1727090" y="780916"/>
                  <a:pt x="1725575" y="759692"/>
                </a:cubicBezTo>
                <a:close/>
                <a:moveTo>
                  <a:pt x="2536825" y="684192"/>
                </a:moveTo>
                <a:lnTo>
                  <a:pt x="2536825" y="777801"/>
                </a:lnTo>
                <a:lnTo>
                  <a:pt x="2175745" y="785539"/>
                </a:lnTo>
                <a:cubicBezTo>
                  <a:pt x="2176704" y="758709"/>
                  <a:pt x="2176537" y="726260"/>
                  <a:pt x="2174621" y="699430"/>
                </a:cubicBezTo>
                <a:close/>
                <a:moveTo>
                  <a:pt x="2012096" y="647174"/>
                </a:moveTo>
                <a:lnTo>
                  <a:pt x="2012096" y="721224"/>
                </a:lnTo>
                <a:lnTo>
                  <a:pt x="1726464" y="737124"/>
                </a:lnTo>
                <a:cubicBezTo>
                  <a:pt x="1727222" y="715901"/>
                  <a:pt x="1727090" y="692899"/>
                  <a:pt x="1725575" y="671675"/>
                </a:cubicBezTo>
                <a:close/>
                <a:moveTo>
                  <a:pt x="2536825" y="557191"/>
                </a:moveTo>
                <a:lnTo>
                  <a:pt x="2536825" y="650800"/>
                </a:lnTo>
                <a:lnTo>
                  <a:pt x="2175745" y="670901"/>
                </a:lnTo>
                <a:cubicBezTo>
                  <a:pt x="2176704" y="644072"/>
                  <a:pt x="2176537" y="614994"/>
                  <a:pt x="2174621" y="588164"/>
                </a:cubicBezTo>
                <a:close/>
                <a:moveTo>
                  <a:pt x="2012096" y="547598"/>
                </a:moveTo>
                <a:lnTo>
                  <a:pt x="2012096" y="621648"/>
                </a:lnTo>
                <a:lnTo>
                  <a:pt x="1726464" y="648217"/>
                </a:lnTo>
                <a:cubicBezTo>
                  <a:pt x="1727222" y="626994"/>
                  <a:pt x="1727979" y="603103"/>
                  <a:pt x="1726464" y="581879"/>
                </a:cubicBezTo>
                <a:close/>
                <a:moveTo>
                  <a:pt x="2012096" y="448912"/>
                </a:moveTo>
                <a:lnTo>
                  <a:pt x="2012096" y="522962"/>
                </a:lnTo>
                <a:lnTo>
                  <a:pt x="1727353" y="559311"/>
                </a:lnTo>
                <a:cubicBezTo>
                  <a:pt x="1728111" y="538088"/>
                  <a:pt x="1727979" y="514197"/>
                  <a:pt x="1726464" y="492973"/>
                </a:cubicBezTo>
                <a:close/>
                <a:moveTo>
                  <a:pt x="2536825" y="431313"/>
                </a:moveTo>
                <a:lnTo>
                  <a:pt x="2536825" y="524923"/>
                </a:lnTo>
                <a:lnTo>
                  <a:pt x="2175745" y="558510"/>
                </a:lnTo>
                <a:cubicBezTo>
                  <a:pt x="2176704" y="531681"/>
                  <a:pt x="2177661" y="501479"/>
                  <a:pt x="2175745" y="474649"/>
                </a:cubicBezTo>
                <a:close/>
                <a:moveTo>
                  <a:pt x="2536825" y="306561"/>
                </a:moveTo>
                <a:lnTo>
                  <a:pt x="2536825" y="400170"/>
                </a:lnTo>
                <a:lnTo>
                  <a:pt x="2176869" y="446121"/>
                </a:lnTo>
                <a:cubicBezTo>
                  <a:pt x="2177827" y="419291"/>
                  <a:pt x="2177661" y="389089"/>
                  <a:pt x="2175745" y="362260"/>
                </a:cubicBezTo>
                <a:close/>
                <a:moveTo>
                  <a:pt x="2556213" y="276383"/>
                </a:moveTo>
                <a:lnTo>
                  <a:pt x="2130767" y="348250"/>
                </a:lnTo>
                <a:lnTo>
                  <a:pt x="2130767" y="1384395"/>
                </a:lnTo>
                <a:cubicBezTo>
                  <a:pt x="2128878" y="1385285"/>
                  <a:pt x="2118232" y="1390406"/>
                  <a:pt x="2116281" y="1391330"/>
                </a:cubicBezTo>
                <a:lnTo>
                  <a:pt x="2121997" y="1388543"/>
                </a:lnTo>
                <a:lnTo>
                  <a:pt x="2124363" y="465367"/>
                </a:lnTo>
                <a:cubicBezTo>
                  <a:pt x="2124587" y="465455"/>
                  <a:pt x="2124807" y="465549"/>
                  <a:pt x="2125028" y="465644"/>
                </a:cubicBezTo>
                <a:lnTo>
                  <a:pt x="2124377" y="459815"/>
                </a:lnTo>
                <a:lnTo>
                  <a:pt x="2124363" y="465367"/>
                </a:lnTo>
                <a:lnTo>
                  <a:pt x="2027434" y="425040"/>
                </a:lnTo>
                <a:lnTo>
                  <a:pt x="1690884" y="481891"/>
                </a:lnTo>
                <a:lnTo>
                  <a:pt x="1690884" y="1213128"/>
                </a:lnTo>
                <a:cubicBezTo>
                  <a:pt x="1558672" y="1265316"/>
                  <a:pt x="1477329" y="1337245"/>
                  <a:pt x="1477329" y="1416556"/>
                </a:cubicBezTo>
                <a:cubicBezTo>
                  <a:pt x="1477329" y="1577878"/>
                  <a:pt x="1813868" y="1708656"/>
                  <a:pt x="2229010" y="1708656"/>
                </a:cubicBezTo>
                <a:cubicBezTo>
                  <a:pt x="2644152" y="1708656"/>
                  <a:pt x="2980691" y="1577878"/>
                  <a:pt x="2980691" y="1416556"/>
                </a:cubicBezTo>
                <a:cubicBezTo>
                  <a:pt x="2980691" y="1337415"/>
                  <a:pt x="2899698" y="1265625"/>
                  <a:pt x="2767966" y="1213513"/>
                </a:cubicBezTo>
                <a:lnTo>
                  <a:pt x="2767966" y="1220029"/>
                </a:lnTo>
                <a:cubicBezTo>
                  <a:pt x="2875103" y="1265121"/>
                  <a:pt x="2939416" y="1325716"/>
                  <a:pt x="2939416" y="1391950"/>
                </a:cubicBezTo>
                <a:cubicBezTo>
                  <a:pt x="2939416" y="1539244"/>
                  <a:pt x="2621356" y="1658650"/>
                  <a:pt x="2229010" y="1658650"/>
                </a:cubicBezTo>
                <a:cubicBezTo>
                  <a:pt x="1836664" y="1658650"/>
                  <a:pt x="1518604" y="1539244"/>
                  <a:pt x="1518604" y="1391950"/>
                </a:cubicBezTo>
                <a:cubicBezTo>
                  <a:pt x="1518604" y="1325546"/>
                  <a:pt x="1583251" y="1264809"/>
                  <a:pt x="1690884" y="1219690"/>
                </a:cubicBezTo>
                <a:lnTo>
                  <a:pt x="1690884" y="1375565"/>
                </a:lnTo>
                <a:lnTo>
                  <a:pt x="2013789" y="1446058"/>
                </a:lnTo>
                <a:lnTo>
                  <a:pt x="2125028" y="1387187"/>
                </a:lnTo>
                <a:lnTo>
                  <a:pt x="2130767" y="1384398"/>
                </a:lnTo>
                <a:lnTo>
                  <a:pt x="2130767" y="1477980"/>
                </a:lnTo>
                <a:lnTo>
                  <a:pt x="2538965" y="1567093"/>
                </a:lnTo>
                <a:lnTo>
                  <a:pt x="2766061" y="1449232"/>
                </a:lnTo>
                <a:lnTo>
                  <a:pt x="2766061" y="365497"/>
                </a:lnTo>
                <a:close/>
                <a:moveTo>
                  <a:pt x="2281881" y="0"/>
                </a:moveTo>
                <a:cubicBezTo>
                  <a:pt x="2745996" y="0"/>
                  <a:pt x="3122233" y="321790"/>
                  <a:pt x="3122233" y="718740"/>
                </a:cubicBezTo>
                <a:lnTo>
                  <a:pt x="3109413" y="830992"/>
                </a:lnTo>
                <a:cubicBezTo>
                  <a:pt x="3152048" y="818443"/>
                  <a:pt x="3197772" y="812729"/>
                  <a:pt x="3245056" y="812729"/>
                </a:cubicBezTo>
                <a:cubicBezTo>
                  <a:pt x="3516386" y="812729"/>
                  <a:pt x="3736341" y="1000854"/>
                  <a:pt x="3736341" y="1232917"/>
                </a:cubicBezTo>
                <a:cubicBezTo>
                  <a:pt x="3736341" y="1464981"/>
                  <a:pt x="3516386" y="1653105"/>
                  <a:pt x="3245056" y="1653105"/>
                </a:cubicBezTo>
                <a:cubicBezTo>
                  <a:pt x="3201834" y="1653105"/>
                  <a:pt x="3159915" y="1648332"/>
                  <a:pt x="3120468" y="1637778"/>
                </a:cubicBezTo>
                <a:cubicBezTo>
                  <a:pt x="3065236" y="1757018"/>
                  <a:pt x="2929063" y="1841083"/>
                  <a:pt x="2769933" y="1841083"/>
                </a:cubicBezTo>
                <a:cubicBezTo>
                  <a:pt x="2696916" y="1841083"/>
                  <a:pt x="2628731" y="1823384"/>
                  <a:pt x="2574472" y="1787835"/>
                </a:cubicBezTo>
                <a:cubicBezTo>
                  <a:pt x="2525696" y="1943128"/>
                  <a:pt x="2359505" y="2056707"/>
                  <a:pt x="2162293" y="2056707"/>
                </a:cubicBezTo>
                <a:cubicBezTo>
                  <a:pt x="2029714" y="2056707"/>
                  <a:pt x="1911152" y="2005374"/>
                  <a:pt x="1836672" y="1921553"/>
                </a:cubicBezTo>
                <a:cubicBezTo>
                  <a:pt x="1715765" y="2051957"/>
                  <a:pt x="1528454" y="2134108"/>
                  <a:pt x="1318709" y="2134108"/>
                </a:cubicBezTo>
                <a:cubicBezTo>
                  <a:pt x="987988" y="2134108"/>
                  <a:pt x="713045" y="1929862"/>
                  <a:pt x="658385" y="1660579"/>
                </a:cubicBezTo>
                <a:cubicBezTo>
                  <a:pt x="599942" y="1684490"/>
                  <a:pt x="534438" y="1697336"/>
                  <a:pt x="465428" y="1697336"/>
                </a:cubicBezTo>
                <a:cubicBezTo>
                  <a:pt x="208379" y="1697336"/>
                  <a:pt x="0" y="1519112"/>
                  <a:pt x="0" y="1299262"/>
                </a:cubicBezTo>
                <a:cubicBezTo>
                  <a:pt x="0" y="1079413"/>
                  <a:pt x="208379" y="901189"/>
                  <a:pt x="465428" y="901189"/>
                </a:cubicBezTo>
                <a:lnTo>
                  <a:pt x="508257" y="904883"/>
                </a:lnTo>
                <a:cubicBezTo>
                  <a:pt x="484017" y="853278"/>
                  <a:pt x="471888" y="796897"/>
                  <a:pt x="471888" y="738092"/>
                </a:cubicBezTo>
                <a:cubicBezTo>
                  <a:pt x="471888" y="467861"/>
                  <a:pt x="728021" y="248795"/>
                  <a:pt x="1043976" y="248795"/>
                </a:cubicBezTo>
                <a:cubicBezTo>
                  <a:pt x="1233241" y="248795"/>
                  <a:pt x="1401041" y="327404"/>
                  <a:pt x="1503780" y="449408"/>
                </a:cubicBezTo>
                <a:cubicBezTo>
                  <a:pt x="1627414" y="185725"/>
                  <a:pt x="1929287" y="0"/>
                  <a:pt x="2281881" y="0"/>
                </a:cubicBezTo>
                <a:close/>
              </a:path>
            </a:pathLst>
          </a:custGeom>
          <a:solidFill>
            <a:schemeClr val="bg1"/>
          </a:solidFill>
          <a:ln w="12700" cap="flat" cmpd="sng" algn="ctr">
            <a:noFill/>
            <a:prstDash val="solid"/>
            <a:round/>
            <a:headEnd type="none" w="med" len="med"/>
            <a:tailEnd type="none" w="med" len="med"/>
          </a:ln>
          <a:effectLst/>
        </p:spPr>
        <p:txBody>
          <a:bodyPr vert="horz" wrap="square" lIns="67204" tIns="67204" rIns="67204" bIns="67204" numCol="1" rtlCol="0" anchor="t" anchorCtr="0" compatLnSpc="1">
            <a:prstTxWarp prst="textNoShape">
              <a:avLst/>
            </a:prstTxWarp>
            <a:noAutofit/>
          </a:bodyPr>
          <a:lstStyle/>
          <a:p>
            <a:pPr algn="ctr" defTabSz="671850">
              <a:spcBef>
                <a:spcPts val="463"/>
              </a:spcBef>
              <a:buClr>
                <a:srgbClr val="FFFF99"/>
              </a:buClr>
              <a:buSzPct val="120000"/>
            </a:pPr>
            <a:endParaRPr lang="en-US" sz="1471"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rot="5400000">
            <a:off x="5011112" y="1691066"/>
            <a:ext cx="855881" cy="802813"/>
          </a:xfrm>
          <a:prstGeom prst="rect">
            <a:avLst/>
          </a:prstGeom>
          <a:noFill/>
          <a:ln>
            <a:noFill/>
          </a:ln>
        </p:spPr>
      </p:pic>
      <p:sp>
        <p:nvSpPr>
          <p:cNvPr id="3" name="TextBox 2"/>
          <p:cNvSpPr txBox="1"/>
          <p:nvPr/>
        </p:nvSpPr>
        <p:spPr>
          <a:xfrm>
            <a:off x="7441687" y="5168718"/>
            <a:ext cx="1612916" cy="806332"/>
          </a:xfrm>
          <a:prstGeom prst="rect">
            <a:avLst/>
          </a:prstGeom>
          <a:noFill/>
        </p:spPr>
        <p:txBody>
          <a:bodyPr wrap="square" lIns="67204" tIns="33602" rIns="67204" bIns="33602" rtlCol="0">
            <a:spAutoFit/>
          </a:bodyPr>
          <a:lstStyle/>
          <a:p>
            <a:pPr defTabSz="1217852">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existing and new applications needing full SQL Server feature set </a:t>
            </a:r>
          </a:p>
        </p:txBody>
      </p:sp>
      <p:sp>
        <p:nvSpPr>
          <p:cNvPr id="41" name="TextBox 40"/>
          <p:cNvSpPr txBox="1"/>
          <p:nvPr/>
        </p:nvSpPr>
        <p:spPr>
          <a:xfrm>
            <a:off x="9672575" y="5157840"/>
            <a:ext cx="1612916" cy="990950"/>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new cloud applications needing relational capabilities and high availability</a:t>
            </a:r>
          </a:p>
        </p:txBody>
      </p:sp>
      <p:sp>
        <p:nvSpPr>
          <p:cNvPr id="42" name="TextBox 41"/>
          <p:cNvSpPr txBox="1"/>
          <p:nvPr/>
        </p:nvSpPr>
        <p:spPr>
          <a:xfrm>
            <a:off x="2675169" y="5214735"/>
            <a:ext cx="1612916" cy="990950"/>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inexpensive, scalable storage of semi-structured data </a:t>
            </a:r>
          </a:p>
        </p:txBody>
      </p:sp>
      <p:sp>
        <p:nvSpPr>
          <p:cNvPr id="43" name="TextBox 42"/>
          <p:cNvSpPr txBox="1"/>
          <p:nvPr/>
        </p:nvSpPr>
        <p:spPr>
          <a:xfrm>
            <a:off x="4671556" y="5214735"/>
            <a:ext cx="1612916" cy="806332"/>
          </a:xfrm>
          <a:prstGeom prst="rect">
            <a:avLst/>
          </a:prstGeom>
          <a:noFill/>
        </p:spPr>
        <p:txBody>
          <a:bodyPr wrap="square" lIns="67204" tIns="33602" rIns="67204" bIns="33602" rtlCol="0">
            <a:spAutoFit/>
          </a:bodyPr>
          <a:lstStyle/>
          <a:p>
            <a:pPr defTabSz="672027">
              <a:spcBef>
                <a:spcPts val="441"/>
              </a:spcBef>
              <a:defRPr/>
            </a:pPr>
            <a:r>
              <a:rPr lang="en-US" sz="1200" b="1" dirty="0">
                <a:ln>
                  <a:solidFill>
                    <a:srgbClr val="FFFFFF">
                      <a:alpha val="0"/>
                    </a:srgbClr>
                  </a:solidFill>
                </a:ln>
                <a:solidFill>
                  <a:srgbClr val="FFFFFF"/>
                </a:solidFill>
              </a:rPr>
              <a:t>Best for Big Data Analytics across semi-structured and unstructured data</a:t>
            </a:r>
          </a:p>
        </p:txBody>
      </p:sp>
      <p:sp>
        <p:nvSpPr>
          <p:cNvPr id="44" name="TextBox 43"/>
          <p:cNvSpPr txBox="1"/>
          <p:nvPr/>
        </p:nvSpPr>
        <p:spPr>
          <a:xfrm>
            <a:off x="654119" y="5236632"/>
            <a:ext cx="1612916" cy="806332"/>
          </a:xfrm>
          <a:prstGeom prst="rect">
            <a:avLst/>
          </a:prstGeom>
          <a:noFill/>
        </p:spPr>
        <p:txBody>
          <a:bodyPr wrap="square" lIns="67204" tIns="33602" rIns="67204" bIns="33602" rtlCol="0">
            <a:spAutoFit/>
          </a:bodyPr>
          <a:lstStyle/>
          <a:p>
            <a:pPr defTabSz="685309" fontAlgn="base">
              <a:spcBef>
                <a:spcPts val="441"/>
              </a:spcBef>
            </a:pPr>
            <a:r>
              <a:rPr lang="en-US" sz="1200" b="1" dirty="0">
                <a:ln>
                  <a:solidFill>
                    <a:srgbClr val="FFFFFF">
                      <a:alpha val="0"/>
                    </a:srgbClr>
                  </a:solidFill>
                </a:ln>
                <a:solidFill>
                  <a:srgbClr val="FFFFFF"/>
                </a:solidFill>
                <a:ea typeface="Segoe UI" pitchFamily="34" charset="0"/>
                <a:cs typeface="Segoe UI" pitchFamily="34" charset="0"/>
              </a:rPr>
              <a:t>Best for inexpensive, scalable storage of data </a:t>
            </a:r>
          </a:p>
        </p:txBody>
      </p:sp>
      <p:pic>
        <p:nvPicPr>
          <p:cNvPr id="59" name="Picture 58"/>
          <p:cNvPicPr>
            <a:picLocks noChangeAspect="1"/>
          </p:cNvPicPr>
          <p:nvPr/>
        </p:nvPicPr>
        <p:blipFill rotWithShape="1">
          <a:blip r:embed="rId9" cstate="print">
            <a:extLst>
              <a:ext uri="{28A0092B-C50C-407E-A947-70E740481C1C}">
                <a14:useLocalDpi xmlns:a14="http://schemas.microsoft.com/office/drawing/2010/main" val="0"/>
              </a:ext>
            </a:extLst>
          </a:blip>
          <a:srcRect t="7049" b="-1"/>
          <a:stretch/>
        </p:blipFill>
        <p:spPr>
          <a:xfrm>
            <a:off x="10135344" y="1740642"/>
            <a:ext cx="855881" cy="802813"/>
          </a:xfrm>
          <a:prstGeom prst="rect">
            <a:avLst/>
          </a:prstGeom>
          <a:noFill/>
          <a:ln>
            <a:noFill/>
          </a:ln>
        </p:spPr>
      </p:pic>
    </p:spTree>
    <p:extLst>
      <p:ext uri="{BB962C8B-B14F-4D97-AF65-F5344CB8AC3E}">
        <p14:creationId xmlns:p14="http://schemas.microsoft.com/office/powerpoint/2010/main" val="116732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84835" y="381094"/>
            <a:ext cx="1623925" cy="1408176"/>
          </a:xfrm>
          <a:prstGeom prst="rect">
            <a:avLst/>
          </a:prstGeom>
        </p:spPr>
      </p:pic>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Table</a:t>
            </a:r>
            <a:endParaRPr lang="en-US" sz="11500" dirty="0"/>
          </a:p>
        </p:txBody>
      </p:sp>
    </p:spTree>
    <p:extLst>
      <p:ext uri="{BB962C8B-B14F-4D97-AF65-F5344CB8AC3E}">
        <p14:creationId xmlns:p14="http://schemas.microsoft.com/office/powerpoint/2010/main" val="204417174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fontScale="90000"/>
          </a:bodyPr>
          <a:lstStyle/>
          <a:p>
            <a:r>
              <a:rPr lang="en-US" dirty="0" smtClean="0"/>
              <a:t>Table Storage Concepts</a:t>
            </a:r>
            <a:br>
              <a:rPr lang="en-US" dirty="0" smtClean="0"/>
            </a:br>
            <a:endParaRPr lang="en-US" dirty="0"/>
          </a:p>
        </p:txBody>
      </p:sp>
      <p:grpSp>
        <p:nvGrpSpPr>
          <p:cNvPr id="3" name="Group 2"/>
          <p:cNvGrpSpPr/>
          <p:nvPr/>
        </p:nvGrpSpPr>
        <p:grpSpPr>
          <a:xfrm>
            <a:off x="2456406" y="2014451"/>
            <a:ext cx="7279188" cy="4297681"/>
            <a:chOff x="2456406" y="1280160"/>
            <a:chExt cx="7279188" cy="4297681"/>
          </a:xfrm>
        </p:grpSpPr>
        <p:sp>
          <p:nvSpPr>
            <p:cNvPr id="46" name="Rounded Rectangle 65"/>
            <p:cNvSpPr/>
            <p:nvPr/>
          </p:nvSpPr>
          <p:spPr>
            <a:xfrm>
              <a:off x="7534884" y="1280160"/>
              <a:ext cx="220071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47" name="Rounded Rectangle 4"/>
            <p:cNvSpPr/>
            <p:nvPr/>
          </p:nvSpPr>
          <p:spPr>
            <a:xfrm>
              <a:off x="7534884" y="1280160"/>
              <a:ext cx="220071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smtClean="0">
                  <a:solidFill>
                    <a:srgbClr val="595959">
                      <a:alpha val="98824"/>
                    </a:srgbClr>
                  </a:solidFill>
                  <a:latin typeface="Segoe UI Light" pitchFamily="34" charset="0"/>
                </a:rPr>
                <a:t>Entity</a:t>
              </a:r>
              <a:endParaRPr lang="en-US" sz="2800" dirty="0">
                <a:solidFill>
                  <a:srgbClr val="595959">
                    <a:alpha val="98824"/>
                  </a:srgbClr>
                </a:solidFill>
                <a:latin typeface="Segoe UI Light" pitchFamily="34" charset="0"/>
              </a:endParaRPr>
            </a:p>
          </p:txBody>
        </p:sp>
        <p:sp>
          <p:nvSpPr>
            <p:cNvPr id="49" name="Rounded Rectangle 68"/>
            <p:cNvSpPr/>
            <p:nvPr/>
          </p:nvSpPr>
          <p:spPr>
            <a:xfrm>
              <a:off x="4995645"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0" name="Rounded Rectangle 6"/>
            <p:cNvSpPr/>
            <p:nvPr/>
          </p:nvSpPr>
          <p:spPr>
            <a:xfrm>
              <a:off x="4995645" y="1280161"/>
              <a:ext cx="219960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Table</a:t>
              </a:r>
            </a:p>
          </p:txBody>
        </p:sp>
        <p:sp>
          <p:nvSpPr>
            <p:cNvPr id="52" name="Rounded Rectangle 71"/>
            <p:cNvSpPr/>
            <p:nvPr/>
          </p:nvSpPr>
          <p:spPr>
            <a:xfrm>
              <a:off x="2456406" y="1280161"/>
              <a:ext cx="2199600" cy="4297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algn="ctr"/>
              <a:endParaRPr lang="en-US"/>
            </a:p>
          </p:txBody>
        </p:sp>
        <p:sp>
          <p:nvSpPr>
            <p:cNvPr id="53" name="Rounded Rectangle 8"/>
            <p:cNvSpPr/>
            <p:nvPr/>
          </p:nvSpPr>
          <p:spPr>
            <a:xfrm>
              <a:off x="2456406" y="1280161"/>
              <a:ext cx="2182360" cy="1440180"/>
            </a:xfrm>
            <a:prstGeom prst="rect">
              <a:avLst/>
            </a:prstGeom>
            <a:no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248920" rIns="248920" bIns="248920" numCol="1" spcCol="1270" anchor="t" anchorCtr="0">
              <a:noAutofit/>
            </a:bodyPr>
            <a:lstStyle/>
            <a:p>
              <a:pPr algn="ctr" defTabSz="1555685">
                <a:lnSpc>
                  <a:spcPct val="90000"/>
                </a:lnSpc>
                <a:spcBef>
                  <a:spcPct val="0"/>
                </a:spcBef>
                <a:spcAft>
                  <a:spcPct val="35000"/>
                </a:spcAft>
              </a:pPr>
              <a:r>
                <a:rPr lang="en-US" sz="2800" dirty="0">
                  <a:solidFill>
                    <a:srgbClr val="595959">
                      <a:alpha val="98824"/>
                    </a:srgbClr>
                  </a:solidFill>
                  <a:latin typeface="Segoe UI Light" pitchFamily="34" charset="0"/>
                </a:rPr>
                <a:t>Account</a:t>
              </a:r>
              <a:endParaRPr lang="en-US" sz="3100" dirty="0">
                <a:solidFill>
                  <a:srgbClr val="595959">
                    <a:alpha val="98824"/>
                  </a:srgbClr>
                </a:solidFill>
                <a:latin typeface="Segoe UI Light" pitchFamily="34" charset="0"/>
              </a:endParaRPr>
            </a:p>
          </p:txBody>
        </p:sp>
        <p:cxnSp>
          <p:nvCxnSpPr>
            <p:cNvPr id="57" name="Straight Connector 56"/>
            <p:cNvCxnSpPr>
              <a:stCxn id="59" idx="3"/>
              <a:endCxn id="71" idx="1"/>
            </p:cNvCxnSpPr>
            <p:nvPr/>
          </p:nvCxnSpPr>
          <p:spPr>
            <a:xfrm>
              <a:off x="4299184" y="3809770"/>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9" idx="3"/>
              <a:endCxn id="69" idx="1"/>
            </p:cNvCxnSpPr>
            <p:nvPr/>
          </p:nvCxnSpPr>
          <p:spPr>
            <a:xfrm flipV="1">
              <a:off x="4299184" y="2981827"/>
              <a:ext cx="1077556" cy="8279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813228" y="3436474"/>
              <a:ext cx="148595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err="1">
                  <a:solidFill>
                    <a:srgbClr val="000000">
                      <a:alpha val="99000"/>
                    </a:srgbClr>
                  </a:solidFill>
                  <a:latin typeface="+mj-lt"/>
                </a:rPr>
                <a:t>contoso</a:t>
              </a:r>
              <a:endParaRPr lang="en-US" sz="2000" dirty="0">
                <a:solidFill>
                  <a:srgbClr val="000000">
                    <a:alpha val="99000"/>
                  </a:srgbClr>
                </a:solidFill>
                <a:latin typeface="+mj-lt"/>
              </a:endParaRPr>
            </a:p>
          </p:txBody>
        </p:sp>
        <p:cxnSp>
          <p:nvCxnSpPr>
            <p:cNvPr id="61" name="Straight Connector 60"/>
            <p:cNvCxnSpPr>
              <a:stCxn id="69" idx="3"/>
              <a:endCxn id="68" idx="1"/>
            </p:cNvCxnSpPr>
            <p:nvPr/>
          </p:nvCxnSpPr>
          <p:spPr>
            <a:xfrm>
              <a:off x="6814150" y="2981827"/>
              <a:ext cx="1028146" cy="41397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9" idx="3"/>
              <a:endCxn id="65" idx="1"/>
            </p:cNvCxnSpPr>
            <p:nvPr/>
          </p:nvCxnSpPr>
          <p:spPr>
            <a:xfrm flipV="1">
              <a:off x="6814150" y="2567856"/>
              <a:ext cx="1028147"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3"/>
              <a:endCxn id="70" idx="1"/>
            </p:cNvCxnSpPr>
            <p:nvPr/>
          </p:nvCxnSpPr>
          <p:spPr>
            <a:xfrm>
              <a:off x="6814151" y="4637713"/>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71" idx="3"/>
              <a:endCxn id="72" idx="1"/>
            </p:cNvCxnSpPr>
            <p:nvPr/>
          </p:nvCxnSpPr>
          <p:spPr>
            <a:xfrm flipV="1">
              <a:off x="6814151" y="4223742"/>
              <a:ext cx="1028146" cy="413971"/>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376740" y="2608531"/>
              <a:ext cx="1437411" cy="2402478"/>
              <a:chOff x="3406969" y="2774584"/>
              <a:chExt cx="1437411" cy="2402478"/>
            </a:xfrm>
          </p:grpSpPr>
          <p:sp>
            <p:nvSpPr>
              <p:cNvPr id="69" name="Rectangle 68"/>
              <p:cNvSpPr/>
              <p:nvPr/>
            </p:nvSpPr>
            <p:spPr>
              <a:xfrm>
                <a:off x="3406969" y="2774584"/>
                <a:ext cx="1437410"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customers</a:t>
                </a:r>
              </a:p>
            </p:txBody>
          </p:sp>
          <p:sp>
            <p:nvSpPr>
              <p:cNvPr id="71" name="Rectangle 70"/>
              <p:cNvSpPr/>
              <p:nvPr/>
            </p:nvSpPr>
            <p:spPr>
              <a:xfrm>
                <a:off x="3406969" y="4430470"/>
                <a:ext cx="1437411"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sz="2000" dirty="0">
                    <a:solidFill>
                      <a:srgbClr val="000000">
                        <a:alpha val="99000"/>
                      </a:srgbClr>
                    </a:solidFill>
                    <a:latin typeface="+mj-lt"/>
                  </a:rPr>
                  <a:t>photos</a:t>
                </a:r>
              </a:p>
            </p:txBody>
          </p:sp>
        </p:grpSp>
        <p:grpSp>
          <p:nvGrpSpPr>
            <p:cNvPr id="21" name="Group 20"/>
            <p:cNvGrpSpPr/>
            <p:nvPr/>
          </p:nvGrpSpPr>
          <p:grpSpPr>
            <a:xfrm>
              <a:off x="7842296" y="2194560"/>
              <a:ext cx="1585886" cy="1574535"/>
              <a:chOff x="5906591" y="2360613"/>
              <a:chExt cx="1585886" cy="1574535"/>
            </a:xfrm>
          </p:grpSpPr>
          <p:sp>
            <p:nvSpPr>
              <p:cNvPr id="65" name="Rectangle 64"/>
              <p:cNvSpPr/>
              <p:nvPr/>
            </p:nvSpPr>
            <p:spPr>
              <a:xfrm>
                <a:off x="5906592" y="2360613"/>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a:solidFill>
                      <a:srgbClr val="000000">
                        <a:alpha val="99000"/>
                      </a:srgbClr>
                    </a:solidFill>
                    <a:latin typeface="+mj-lt"/>
                  </a:rPr>
                  <a:t>Email = …</a:t>
                </a:r>
              </a:p>
            </p:txBody>
          </p:sp>
          <p:sp>
            <p:nvSpPr>
              <p:cNvPr id="68" name="Rectangle 67"/>
              <p:cNvSpPr/>
              <p:nvPr/>
            </p:nvSpPr>
            <p:spPr>
              <a:xfrm>
                <a:off x="5906591" y="3188556"/>
                <a:ext cx="1585886"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Name =…</a:t>
                </a:r>
              </a:p>
              <a:p>
                <a:r>
                  <a:rPr lang="en-US" dirty="0" err="1">
                    <a:solidFill>
                      <a:srgbClr val="000000">
                        <a:alpha val="99000"/>
                      </a:srgbClr>
                    </a:solidFill>
                    <a:latin typeface="+mj-lt"/>
                  </a:rPr>
                  <a:t>EMailAdd</a:t>
                </a:r>
                <a:r>
                  <a:rPr lang="en-US" dirty="0">
                    <a:solidFill>
                      <a:srgbClr val="000000">
                        <a:alpha val="99000"/>
                      </a:srgbClr>
                    </a:solidFill>
                    <a:latin typeface="+mj-lt"/>
                  </a:rPr>
                  <a:t>= </a:t>
                </a:r>
              </a:p>
            </p:txBody>
          </p:sp>
        </p:grpSp>
        <p:grpSp>
          <p:nvGrpSpPr>
            <p:cNvPr id="22" name="Group 21"/>
            <p:cNvGrpSpPr/>
            <p:nvPr/>
          </p:nvGrpSpPr>
          <p:grpSpPr>
            <a:xfrm>
              <a:off x="7842297" y="3850446"/>
              <a:ext cx="1585884" cy="1574534"/>
              <a:chOff x="5906592" y="4016499"/>
              <a:chExt cx="1585884" cy="1574534"/>
            </a:xfrm>
          </p:grpSpPr>
          <p:sp>
            <p:nvSpPr>
              <p:cNvPr id="70" name="Rounded Rectangle 97"/>
              <p:cNvSpPr/>
              <p:nvPr/>
            </p:nvSpPr>
            <p:spPr>
              <a:xfrm>
                <a:off x="5906592" y="4844441"/>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sp>
            <p:nvSpPr>
              <p:cNvPr id="72" name="Rounded Rectangle 97"/>
              <p:cNvSpPr/>
              <p:nvPr/>
            </p:nvSpPr>
            <p:spPr>
              <a:xfrm>
                <a:off x="5906592" y="4016499"/>
                <a:ext cx="1585884" cy="7465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nchor="ctr"/>
              <a:lstStyle/>
              <a:p>
                <a:r>
                  <a:rPr lang="en-US" dirty="0">
                    <a:solidFill>
                      <a:srgbClr val="000000">
                        <a:alpha val="99000"/>
                      </a:srgbClr>
                    </a:solidFill>
                    <a:latin typeface="+mj-lt"/>
                  </a:rPr>
                  <a:t>Photo ID =…</a:t>
                </a:r>
              </a:p>
              <a:p>
                <a:r>
                  <a:rPr lang="en-US" dirty="0">
                    <a:solidFill>
                      <a:srgbClr val="000000">
                        <a:alpha val="99000"/>
                      </a:srgbClr>
                    </a:solidFill>
                    <a:latin typeface="+mj-lt"/>
                  </a:rPr>
                  <a:t>Date =…</a:t>
                </a:r>
              </a:p>
            </p:txBody>
          </p:sp>
        </p:grpSp>
      </p:grpSp>
    </p:spTree>
    <p:extLst>
      <p:ext uri="{BB962C8B-B14F-4D97-AF65-F5344CB8AC3E}">
        <p14:creationId xmlns:p14="http://schemas.microsoft.com/office/powerpoint/2010/main" val="90205502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Not an RDBMS Table!</a:t>
            </a:r>
          </a:p>
          <a:p>
            <a:pPr marL="0" indent="0">
              <a:buNone/>
            </a:pPr>
            <a:r>
              <a:rPr lang="en-US" sz="3600" dirty="0"/>
              <a:t>The mental picture is ‘Entities</a:t>
            </a:r>
            <a:r>
              <a:rPr lang="en-US" sz="3600" dirty="0" smtClean="0"/>
              <a:t>’</a:t>
            </a:r>
            <a:endParaRPr lang="en-US" sz="3600" dirty="0"/>
          </a:p>
        </p:txBody>
      </p:sp>
      <p:sp>
        <p:nvSpPr>
          <p:cNvPr id="23" name="Freeform 7"/>
          <p:cNvSpPr>
            <a:spLocks noEditPoints="1"/>
          </p:cNvSpPr>
          <p:nvPr/>
        </p:nvSpPr>
        <p:spPr bwMode="auto">
          <a:xfrm>
            <a:off x="7461285" y="3033543"/>
            <a:ext cx="1273118" cy="1040157"/>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8977689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Table Storage Details</a:t>
            </a:r>
          </a:p>
        </p:txBody>
      </p:sp>
      <p:sp>
        <p:nvSpPr>
          <p:cNvPr id="3" name="Content Placeholder 2"/>
          <p:cNvSpPr>
            <a:spLocks noGrp="1"/>
          </p:cNvSpPr>
          <p:nvPr>
            <p:ph sz="quarter" idx="10"/>
          </p:nvPr>
        </p:nvSpPr>
        <p:spPr/>
        <p:txBody>
          <a:bodyPr anchor="ctr"/>
          <a:lstStyle/>
          <a:p>
            <a:pPr marL="0" indent="0">
              <a:buNone/>
            </a:pPr>
            <a:r>
              <a:rPr lang="en-US" sz="3600" dirty="0"/>
              <a:t>Entity can have up to 255 properties</a:t>
            </a:r>
          </a:p>
          <a:p>
            <a:pPr marL="0" indent="0">
              <a:buNone/>
            </a:pPr>
            <a:r>
              <a:rPr lang="en-US" sz="3600" dirty="0"/>
              <a:t>Up to 1MB per </a:t>
            </a:r>
            <a:r>
              <a:rPr lang="en-US" sz="3600" dirty="0" smtClean="0"/>
              <a:t>entity</a:t>
            </a:r>
            <a:endParaRPr lang="en-US" sz="3600" dirty="0"/>
          </a:p>
        </p:txBody>
      </p:sp>
    </p:spTree>
    <p:extLst>
      <p:ext uri="{BB962C8B-B14F-4D97-AF65-F5344CB8AC3E}">
        <p14:creationId xmlns:p14="http://schemas.microsoft.com/office/powerpoint/2010/main" val="275491941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ctr"/>
          <a:lstStyle/>
          <a:p>
            <a:pPr marL="0" indent="0">
              <a:lnSpc>
                <a:spcPct val="150000"/>
              </a:lnSpc>
              <a:spcBef>
                <a:spcPts val="1200"/>
              </a:spcBef>
              <a:buNone/>
            </a:pPr>
            <a:r>
              <a:rPr lang="en-US" sz="3600" spc="-100" dirty="0" err="1">
                <a:solidFill>
                  <a:schemeClr val="bg1">
                    <a:alpha val="99000"/>
                  </a:schemeClr>
                </a:solidFill>
                <a:ea typeface="Segoe UI" pitchFamily="34" charset="0"/>
                <a:cs typeface="Segoe UI" pitchFamily="34" charset="0"/>
              </a:rPr>
              <a:t>PartitionKey</a:t>
            </a:r>
            <a:r>
              <a:rPr lang="en-US" sz="3600" spc="-100" dirty="0">
                <a:solidFill>
                  <a:schemeClr val="bg1">
                    <a:alpha val="99000"/>
                  </a:schemeClr>
                </a:solidFill>
                <a:ea typeface="Segoe UI" pitchFamily="34" charset="0"/>
                <a:cs typeface="Segoe UI" pitchFamily="34" charset="0"/>
              </a:rPr>
              <a:t> &amp; </a:t>
            </a:r>
            <a:r>
              <a:rPr lang="en-US" sz="3600" spc="-100" dirty="0" err="1">
                <a:solidFill>
                  <a:schemeClr val="bg1">
                    <a:alpha val="99000"/>
                  </a:schemeClr>
                </a:solidFill>
                <a:ea typeface="Segoe UI" pitchFamily="34" charset="0"/>
                <a:cs typeface="Segoe UI" pitchFamily="34" charset="0"/>
              </a:rPr>
              <a:t>RowKey</a:t>
            </a:r>
            <a:r>
              <a:rPr lang="en-US" sz="3600" spc="-100" dirty="0">
                <a:solidFill>
                  <a:schemeClr val="bg1">
                    <a:alpha val="99000"/>
                  </a:schemeClr>
                </a:solidFill>
                <a:ea typeface="Segoe UI" pitchFamily="34" charset="0"/>
                <a:cs typeface="Segoe UI" pitchFamily="34" charset="0"/>
              </a:rPr>
              <a:t> are mandatory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Composite key which uniquely identifies an entity</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They are the only indexed properties</a:t>
            </a:r>
          </a:p>
          <a:p>
            <a:pPr marL="0" indent="0">
              <a:lnSpc>
                <a:spcPct val="150000"/>
              </a:lnSpc>
              <a:spcBef>
                <a:spcPts val="1200"/>
              </a:spcBef>
              <a:buNone/>
            </a:pPr>
            <a:r>
              <a:rPr lang="en-US" sz="3600" spc="-100" dirty="0">
                <a:solidFill>
                  <a:schemeClr val="bg1">
                    <a:alpha val="99000"/>
                  </a:schemeClr>
                </a:solidFill>
                <a:ea typeface="Segoe UI" pitchFamily="34" charset="0"/>
                <a:cs typeface="Segoe UI" pitchFamily="34" charset="0"/>
              </a:rPr>
              <a:t>Defines the sort </a:t>
            </a:r>
            <a:r>
              <a:rPr lang="en-US" sz="3600" spc="-100" dirty="0" smtClean="0">
                <a:solidFill>
                  <a:schemeClr val="bg1">
                    <a:alpha val="99000"/>
                  </a:schemeClr>
                </a:solidFill>
                <a:ea typeface="Segoe UI" pitchFamily="34" charset="0"/>
                <a:cs typeface="Segoe UI" pitchFamily="34" charset="0"/>
              </a:rPr>
              <a:t>order</a:t>
            </a:r>
            <a:endParaRPr lang="en-US" sz="3600" dirty="0"/>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a:t>
            </a:r>
            <a:endParaRPr lang="en-US" dirty="0"/>
          </a:p>
        </p:txBody>
      </p:sp>
      <p:sp>
        <p:nvSpPr>
          <p:cNvPr id="4" name="Text Placeholder 3"/>
          <p:cNvSpPr>
            <a:spLocks noGrp="1"/>
          </p:cNvSpPr>
          <p:nvPr>
            <p:ph type="body" sz="quarter" idx="11"/>
          </p:nvPr>
        </p:nvSpPr>
        <p:spPr/>
        <p:txBody>
          <a:bodyPr/>
          <a:lstStyle/>
          <a:p>
            <a:r>
              <a:rPr lang="en-US" dirty="0"/>
              <a:t>Entity Properties</a:t>
            </a:r>
          </a:p>
        </p:txBody>
      </p:sp>
    </p:spTree>
    <p:extLst>
      <p:ext uri="{BB962C8B-B14F-4D97-AF65-F5344CB8AC3E}">
        <p14:creationId xmlns:p14="http://schemas.microsoft.com/office/powerpoint/2010/main" val="302273232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Enter Entities into a </a:t>
            </a:r>
            <a:r>
              <a:rPr lang="en-US" dirty="0" smtClean="0"/>
              <a:t>table</a:t>
            </a:r>
            <a:endParaRPr lang="en-US" dirty="0"/>
          </a:p>
        </p:txBody>
      </p:sp>
    </p:spTree>
    <p:extLst>
      <p:ext uri="{BB962C8B-B14F-4D97-AF65-F5344CB8AC3E}">
        <p14:creationId xmlns:p14="http://schemas.microsoft.com/office/powerpoint/2010/main" val="13100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chor="t"/>
          <a:lstStyle/>
          <a:p>
            <a:pPr marL="0" indent="0" defTabSz="888926">
              <a:lnSpc>
                <a:spcPct val="150000"/>
              </a:lnSpc>
              <a:spcBef>
                <a:spcPts val="1200"/>
              </a:spcBef>
              <a:buNone/>
            </a:pPr>
            <a:r>
              <a:rPr lang="en-US" sz="3600" b="1" spc="-100" dirty="0" smtClean="0">
                <a:solidFill>
                  <a:schemeClr val="bg1">
                    <a:alpha val="99000"/>
                  </a:schemeClr>
                </a:solidFill>
                <a:latin typeface="+mn-lt"/>
                <a:ea typeface="Segoe UI" pitchFamily="34" charset="0"/>
                <a:cs typeface="Segoe UI" pitchFamily="34" charset="0"/>
              </a:rPr>
              <a:t>Entity Group Transactions</a:t>
            </a:r>
          </a:p>
          <a:p>
            <a:pPr marL="252000" lvl="1" indent="0" defTabSz="888926">
              <a:lnSpc>
                <a:spcPct val="150000"/>
              </a:lnSpc>
              <a:spcBef>
                <a:spcPts val="1200"/>
              </a:spcBef>
              <a:buNone/>
            </a:pPr>
            <a:r>
              <a:rPr lang="en-US" sz="3600" spc="-100" dirty="0">
                <a:solidFill>
                  <a:schemeClr val="bg1">
                    <a:alpha val="99000"/>
                  </a:schemeClr>
                </a:solidFill>
                <a:latin typeface="+mj-lt"/>
                <a:ea typeface="Segoe UI" pitchFamily="34" charset="0"/>
                <a:cs typeface="Segoe UI" pitchFamily="34" charset="0"/>
              </a:rPr>
              <a:t>Atomic multiple CRUD in same partition in a single transaction</a:t>
            </a:r>
          </a:p>
        </p:txBody>
      </p:sp>
      <p:sp>
        <p:nvSpPr>
          <p:cNvPr id="2" name="Title 1"/>
          <p:cNvSpPr>
            <a:spLocks noGrp="1"/>
          </p:cNvSpPr>
          <p:nvPr>
            <p:ph type="title"/>
          </p:nvPr>
        </p:nvSpPr>
        <p:spPr>
          <a:prstGeom prst="rect">
            <a:avLst/>
          </a:prstGeom>
        </p:spPr>
        <p:txBody>
          <a:bodyPr/>
          <a:lstStyle/>
          <a:p>
            <a:r>
              <a:rPr lang="en-US" dirty="0"/>
              <a:t>Table Storage </a:t>
            </a:r>
            <a:r>
              <a:rPr lang="en-US" dirty="0" smtClean="0"/>
              <a:t>Details </a:t>
            </a:r>
            <a:endParaRPr lang="en-US" dirty="0">
              <a:solidFill>
                <a:schemeClr val="bg1"/>
              </a:solidFill>
            </a:endParaRPr>
          </a:p>
        </p:txBody>
      </p:sp>
      <p:sp>
        <p:nvSpPr>
          <p:cNvPr id="4" name="Text Placeholder 3"/>
          <p:cNvSpPr>
            <a:spLocks noGrp="1"/>
          </p:cNvSpPr>
          <p:nvPr>
            <p:ph type="body" sz="quarter" idx="11"/>
          </p:nvPr>
        </p:nvSpPr>
        <p:spPr/>
        <p:txBody>
          <a:bodyPr/>
          <a:lstStyle/>
          <a:p>
            <a:r>
              <a:rPr lang="en-US" dirty="0"/>
              <a:t>Purpose of the </a:t>
            </a:r>
            <a:r>
              <a:rPr lang="en-US" dirty="0" err="1"/>
              <a:t>PartitionKey</a:t>
            </a:r>
            <a:endParaRPr lang="en-US" dirty="0"/>
          </a:p>
        </p:txBody>
      </p:sp>
    </p:spTree>
    <p:extLst>
      <p:ext uri="{BB962C8B-B14F-4D97-AF65-F5344CB8AC3E}">
        <p14:creationId xmlns:p14="http://schemas.microsoft.com/office/powerpoint/2010/main" val="103076236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err="1" smtClean="0"/>
              <a:t>StorSimple</a:t>
            </a:r>
            <a:endParaRPr lang="en-US" dirty="0"/>
          </a:p>
        </p:txBody>
      </p:sp>
    </p:spTree>
    <p:extLst>
      <p:ext uri="{BB962C8B-B14F-4D97-AF65-F5344CB8AC3E}">
        <p14:creationId xmlns:p14="http://schemas.microsoft.com/office/powerpoint/2010/main" val="169591950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xmlns="" val="20000"/>
                    </a:ext>
                  </a:extLst>
                </a:gridCol>
                <a:gridCol w="70976">
                  <a:extLst>
                    <a:ext uri="{9D8B030D-6E8A-4147-A177-3AD203B41FA5}">
                      <a16:colId xmlns:a16="http://schemas.microsoft.com/office/drawing/2014/main" xmlns="" val="20001"/>
                    </a:ext>
                  </a:extLst>
                </a:gridCol>
                <a:gridCol w="70976">
                  <a:extLst>
                    <a:ext uri="{9D8B030D-6E8A-4147-A177-3AD203B41FA5}">
                      <a16:colId xmlns:a16="http://schemas.microsoft.com/office/drawing/2014/main" xmlns="" val="20002"/>
                    </a:ext>
                  </a:extLst>
                </a:gridCol>
                <a:gridCol w="70976">
                  <a:extLst>
                    <a:ext uri="{9D8B030D-6E8A-4147-A177-3AD203B41FA5}">
                      <a16:colId xmlns:a16="http://schemas.microsoft.com/office/drawing/2014/main" xmlns="" val="20003"/>
                    </a:ext>
                  </a:extLst>
                </a:gridCol>
                <a:gridCol w="70976">
                  <a:extLst>
                    <a:ext uri="{9D8B030D-6E8A-4147-A177-3AD203B41FA5}">
                      <a16:colId xmlns:a16="http://schemas.microsoft.com/office/drawing/2014/main" xmlns=""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xmlns=""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338242769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solidFill>
                  <a:srgbClr val="343434"/>
                </a:solidFill>
              </a:endParaRPr>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343434"/>
                </a:solidFill>
              </a:endParaRPr>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343434"/>
                </a:solidFill>
              </a:endParaRPr>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rgbClr val="FFFFFF"/>
                </a:solidFill>
                <a:latin typeface="Segoe UI Light"/>
              </a:rPr>
              <a:t>From private to public </a:t>
            </a:r>
            <a:r>
              <a:rPr lang="en-US" sz="4400" dirty="0">
                <a:solidFill>
                  <a:srgbClr val="FFFFFF"/>
                </a:solidFill>
                <a:latin typeface="Segoe UI Light"/>
              </a:rPr>
              <a:t>Cloud</a:t>
            </a:r>
            <a:endParaRPr lang="sv-SE" sz="4400" dirty="0">
              <a:solidFill>
                <a:srgbClr val="FFFFFF"/>
              </a:solidFill>
              <a:latin typeface="Segoe UI Light"/>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Microsoft Relational Storage Options</a:t>
            </a:r>
            <a:endParaRPr lang="en-US" dirty="0">
              <a:solidFill>
                <a:srgbClr val="FFFFFF"/>
              </a:solidFill>
            </a:endParaRPr>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rgbClr val="FFFFFF"/>
                </a:solidFill>
                <a:latin typeface="Segoe UI Light"/>
              </a:rPr>
              <a:t>A Continuous </a:t>
            </a:r>
            <a:r>
              <a:rPr lang="en-US" sz="4400" dirty="0" smtClean="0">
                <a:solidFill>
                  <a:srgbClr val="FFFFFF"/>
                </a:solidFill>
                <a:latin typeface="Segoe UI Light"/>
              </a:rPr>
              <a:t>offering</a:t>
            </a:r>
            <a:endParaRPr lang="sv-SE" sz="4400" dirty="0">
              <a:solidFill>
                <a:srgbClr val="FFFFFF"/>
              </a:solidFill>
              <a:latin typeface="Segoe UI Light"/>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540156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9286160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SQL</a:t>
                  </a:r>
                  <a:r>
                    <a:rPr lang="en-US" sz="3600" b="1" dirty="0">
                      <a:gradFill>
                        <a:gsLst>
                          <a:gs pos="0">
                            <a:srgbClr val="FFFFFF"/>
                          </a:gs>
                          <a:gs pos="100000">
                            <a:srgbClr val="FFFFFF"/>
                          </a:gs>
                        </a:gsLst>
                        <a:lin ang="5400000" scaled="0"/>
                      </a:gradFill>
                      <a:latin typeface="Segoe UI Ligh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Azure</a:t>
                  </a:r>
                </a:p>
                <a:p>
                  <a:pPr algn="ctr" defTabSz="914099"/>
                  <a:r>
                    <a:rPr lang="en-US" sz="3200" b="1" dirty="0">
                      <a:gradFill>
                        <a:gsLst>
                          <a:gs pos="0">
                            <a:srgbClr val="FFFFFF"/>
                          </a:gs>
                          <a:gs pos="100000">
                            <a:srgbClr val="FFFFFF"/>
                          </a:gs>
                        </a:gsLst>
                        <a:lin ang="5400000" scaled="0"/>
                      </a:gradFill>
                      <a:latin typeface="Segoe UI Ligh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Segoe UI Ligh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Segoe UI Light"/>
                </a:rPr>
                <a:t>(Physical/VM)</a:t>
              </a:r>
            </a:p>
          </p:txBody>
        </p:sp>
      </p:grpSp>
    </p:spTree>
    <p:extLst>
      <p:ext uri="{BB962C8B-B14F-4D97-AF65-F5344CB8AC3E}">
        <p14:creationId xmlns:p14="http://schemas.microsoft.com/office/powerpoint/2010/main" val="253736148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Applications communicate </a:t>
            </a:r>
            <a:r>
              <a:rPr lang="en-US" sz="3600" spc="-51" dirty="0">
                <a:solidFill>
                  <a:srgbClr val="D2D2D2"/>
                </a:solidFill>
                <a:latin typeface="Segoe UI Light"/>
              </a:rPr>
              <a:t>directly </a:t>
            </a:r>
            <a:r>
              <a:rPr lang="en-US" sz="3600" spc="-51" dirty="0" smtClean="0">
                <a:solidFill>
                  <a:srgbClr val="D2D2D2"/>
                </a:solidFill>
                <a:latin typeface="Segoe UI Light"/>
              </a:rPr>
              <a:t>with SQL Database using TDS.</a:t>
            </a:r>
            <a:endParaRPr lang="en-US" sz="3600" dirty="0">
              <a:latin typeface="Segoe UI Ligh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5112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Font typeface="Arial" pitchFamily="34" charset="0"/>
              <a:buNone/>
            </a:pPr>
            <a:r>
              <a:rPr lang="en-US" sz="3600" spc="-51" dirty="0" smtClean="0">
                <a:solidFill>
                  <a:srgbClr val="D2D2D2"/>
                </a:solidFill>
                <a:latin typeface="Segoe UI Light"/>
              </a:rPr>
              <a:t>Gateway </a:t>
            </a:r>
            <a:r>
              <a:rPr lang="en-US" sz="3600" spc="-51" dirty="0">
                <a:solidFill>
                  <a:srgbClr val="D2D2D2"/>
                </a:solidFill>
                <a:latin typeface="Segoe UI Light"/>
              </a:rPr>
              <a:t>between Client </a:t>
            </a:r>
            <a:r>
              <a:rPr lang="en-US" sz="3600" spc="-51" dirty="0" smtClean="0">
                <a:solidFill>
                  <a:srgbClr val="D2D2D2"/>
                </a:solidFill>
                <a:latin typeface="Segoe UI Light"/>
              </a:rPr>
              <a:t>layer</a:t>
            </a:r>
            <a:br>
              <a:rPr lang="en-US" sz="3600" spc="-51" dirty="0" smtClean="0">
                <a:solidFill>
                  <a:srgbClr val="D2D2D2"/>
                </a:solidFill>
                <a:latin typeface="Segoe UI Light"/>
              </a:rPr>
            </a:br>
            <a:r>
              <a:rPr lang="en-US" sz="3600" spc="-51" dirty="0" smtClean="0">
                <a:solidFill>
                  <a:srgbClr val="D2D2D2"/>
                </a:solidFill>
                <a:latin typeface="Segoe UI Light"/>
              </a:rPr>
              <a:t>and </a:t>
            </a:r>
            <a:r>
              <a:rPr lang="en-US" sz="3600" spc="-51" dirty="0">
                <a:solidFill>
                  <a:srgbClr val="D2D2D2"/>
                </a:solidFill>
                <a:latin typeface="Segoe UI Light"/>
              </a:rPr>
              <a:t>Platform layer</a:t>
            </a:r>
            <a:r>
              <a:rPr lang="en-US" sz="3600" spc="-51" dirty="0" smtClean="0">
                <a:solidFill>
                  <a:srgbClr val="D2D2D2"/>
                </a:solidFill>
                <a:latin typeface="Segoe UI Light"/>
              </a:rPr>
              <a:t>.</a:t>
            </a:r>
            <a:endParaRPr lang="en-US" sz="3600" spc="-51" dirty="0">
              <a:solidFill>
                <a:srgbClr val="D2D2D2"/>
              </a:solidFill>
              <a:latin typeface="Segoe UI Ligh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FFFFFF"/>
                </a:solidFill>
              </a:rPr>
              <a:t>How It </a:t>
            </a:r>
            <a:r>
              <a:rPr lang="en-US" dirty="0" smtClean="0">
                <a:solidFill>
                  <a:srgbClr val="FFFFFF"/>
                </a:solidFill>
              </a:rPr>
              <a:t>Works – Architecture of the Service</a:t>
            </a:r>
            <a:endParaRPr lang="en-US" dirty="0">
              <a:solidFill>
                <a:srgbClr val="FFFFFF"/>
              </a:solidFill>
            </a:endParaRPr>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rgbClr val="00BCF2">
                      <a:lumMod val="50000"/>
                    </a:srgb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FFFF"/>
              </a:solidFill>
            </a:endParaRPr>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rgbClr val="FFFFFF"/>
                      </a:gs>
                      <a:gs pos="100000">
                        <a:srgbClr val="FFFFFF"/>
                      </a:gs>
                    </a:gsLst>
                    <a:lin ang="5400000" scaled="0"/>
                  </a:gradFill>
                  <a:latin typeface="Segoe UI Ligh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343434"/>
                    </a:gs>
                    <a:gs pos="100000">
                      <a:srgbClr val="343434"/>
                    </a:gs>
                  </a:gsLst>
                  <a:lin ang="5400000" scaled="0"/>
                </a:gradFill>
                <a:latin typeface="Segoe UI Ligh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68217A">
                      <a:lumMod val="50000"/>
                    </a:srgbClr>
                  </a:solidFill>
                  <a:latin typeface="Segoe UI Ligh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FFFF"/>
                  </a:solidFill>
                  <a:latin typeface="Segoe UI Light"/>
                </a:rPr>
                <a:t>TDS+SSL</a:t>
              </a:r>
            </a:p>
          </p:txBody>
        </p:sp>
      </p:grpSp>
    </p:spTree>
    <p:extLst>
      <p:ext uri="{BB962C8B-B14F-4D97-AF65-F5344CB8AC3E}">
        <p14:creationId xmlns:p14="http://schemas.microsoft.com/office/powerpoint/2010/main" val="4256331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t3kmDd8fUifjndBtdF.k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hRvrgtOIEKEHlzmHzW2IQ"/>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purl.org/dc/elements/1.1/"/>
    <ds:schemaRef ds:uri="http://schemas.microsoft.com/office/2006/metadata/propertie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90</TotalTime>
  <Words>3751</Words>
  <Application>Microsoft Office PowerPoint</Application>
  <PresentationFormat>Widescreen</PresentationFormat>
  <Paragraphs>592</Paragraphs>
  <Slides>38</Slides>
  <Notes>34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48" baseType="lpstr">
      <vt:lpstr>Arial</vt:lpstr>
      <vt:lpstr>Calibri</vt:lpstr>
      <vt:lpstr>Consolas</vt:lpstr>
      <vt:lpstr>Segoe UI</vt:lpstr>
      <vt:lpstr>Segoe UI Light</vt:lpstr>
      <vt:lpstr>Wingdings</vt:lpstr>
      <vt:lpstr>1_Azure Event</vt:lpstr>
      <vt:lpstr>2_Azure Medium</vt:lpstr>
      <vt:lpstr>2_Azure Event</vt:lpstr>
      <vt:lpstr>think-cell Slide</vt:lpstr>
      <vt:lpstr>Azure Data Storage</vt:lpstr>
      <vt:lpstr>Agenda</vt:lpstr>
      <vt:lpstr>Microsoft Azure Data Management — Overview </vt:lpstr>
      <vt:lpstr>Microsoft Azure Data Services</vt:lpstr>
      <vt:lpstr>PowerPoint Presentation</vt:lpstr>
      <vt:lpstr>Architecture</vt:lpstr>
      <vt:lpstr>A Server is not a machine</vt:lpstr>
      <vt:lpstr>PowerPoint Presentation</vt:lpstr>
      <vt:lpstr>PowerPoint Presentation</vt:lpstr>
      <vt:lpstr>PowerPoint Presentation</vt:lpstr>
      <vt:lpstr>PowerPoint Presentation</vt:lpstr>
      <vt:lpstr>PowerPoint Presentation</vt:lpstr>
      <vt:lpstr>Azure Storage Architecture</vt:lpstr>
      <vt:lpstr>Blobs</vt:lpstr>
      <vt:lpstr>Microsoft Azure Storage Blob</vt:lpstr>
      <vt:lpstr>Two Types of Blobs Under the Hood</vt:lpstr>
      <vt:lpstr>Block Blob</vt:lpstr>
      <vt:lpstr>Page Blob</vt:lpstr>
      <vt:lpstr>Blob Storage Concepts</vt:lpstr>
      <vt:lpstr>Demo: Create a Storage Account</vt:lpstr>
      <vt:lpstr>Blob Details – Containers</vt:lpstr>
      <vt:lpstr>Blob Details – Containers</vt:lpstr>
      <vt:lpstr>Blob Details – Throughput</vt:lpstr>
      <vt:lpstr>Blob Details – Main Web Service Operations</vt:lpstr>
      <vt:lpstr>Demo: Interacting with Blobs</vt:lpstr>
      <vt:lpstr>Blob Details – Blob always accessed by name</vt:lpstr>
      <vt:lpstr>Page Blob – Random Read/Write</vt:lpstr>
      <vt:lpstr>Page Blob – Random Read/Write</vt:lpstr>
      <vt:lpstr>Tables</vt:lpstr>
      <vt:lpstr>Microsoft Azure Storage Table</vt:lpstr>
      <vt:lpstr>Table Storage Concepts </vt:lpstr>
      <vt:lpstr>Table Storage Details</vt:lpstr>
      <vt:lpstr>Table Storage Details</vt:lpstr>
      <vt:lpstr>Table Storage Details</vt:lpstr>
      <vt:lpstr>Demo: Enter Entities into a table</vt:lpstr>
      <vt:lpstr>Table Storage Details </vt:lpstr>
      <vt:lpstr>StorSimple</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 [DATACOM]</cp:lastModifiedBy>
  <cp:revision>25</cp:revision>
  <cp:lastPrinted>2014-03-26T17:46:13Z</cp:lastPrinted>
  <dcterms:created xsi:type="dcterms:W3CDTF">2015-04-27T13:37:32Z</dcterms:created>
  <dcterms:modified xsi:type="dcterms:W3CDTF">2015-05-22T08:53:28Z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